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0_D69609FB.xml" ContentType="application/vnd.ms-powerpoint.comments+xml"/>
  <Override PartName="/ppt/comments/modernComment_101_7219E46D.xml" ContentType="application/vnd.ms-powerpoint.comments+xml"/>
  <Override PartName="/ppt/comments/modernComment_102_829FD156.xml" ContentType="application/vnd.ms-powerpoint.comments+xml"/>
  <Override PartName="/ppt/comments/modernComment_103_40BA1177.xml" ContentType="application/vnd.ms-powerpoint.comments+xml"/>
  <Override PartName="/ppt/comments/modernComment_105_F723B553.xml" ContentType="application/vnd.ms-powerpoint.comments+xml"/>
  <Override PartName="/ppt/comments/modernComment_106_BFC55423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84F170-4857-680E-9689-D1D2C4C953D3}" name="Martin Hoogerwaard | OnderhoudNL" initials="" userId="S::m.hoogerwaard@Onderhoudnl.nl::71542ab3-c3d8-4c57-9a18-ffd2f46f22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0E5"/>
    <a:srgbClr val="DA272D"/>
    <a:srgbClr val="43505F"/>
    <a:srgbClr val="C0C8CD"/>
    <a:srgbClr val="9CCDE4"/>
    <a:srgbClr val="1CB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94"/>
  </p:normalViewPr>
  <p:slideViewPr>
    <p:cSldViewPr snapToGrid="0">
      <p:cViewPr varScale="1">
        <p:scale>
          <a:sx n="80" d="100"/>
          <a:sy n="80" d="100"/>
        </p:scale>
        <p:origin x="12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omments/modernComment_100_D69609F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A75C6ED-409F-0F46-96BB-DEAEEA7087DB}" authorId="{6F84F170-4857-680E-9689-D1D2C4C953D3}" created="2024-11-24T13:46:41.48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logo’s door het logo van jouw onderhoudsbedrijf en eventueel die van de woningcorporatie. Heb je de logo’s niet, dan kan je deze logo’s laten staan.</a:t>
        </a:r>
      </a:p>
    </p188:txBody>
  </p188:cm>
  <p188:cm id="{B6244341-1887-7843-B648-4C3EE6637385}" authorId="{6F84F170-4857-680E-9689-D1D2C4C953D3}" created="2024-11-24T13:47:44.7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afbeelding door een eigen afbeelding van het project. Bijvoorbeeld het materiaal dat gebruikt is, een foto van het project of de vakmensen die aan jouw project werken</a:t>
        </a:r>
      </a:p>
    </p188:txBody>
  </p188:cm>
</p188:cmLst>
</file>

<file path=ppt/comments/modernComment_101_7219E46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1D8D5F6-1405-C949-89F2-CEEFFF884C7E}" authorId="{6F84F170-4857-680E-9689-D1D2C4C953D3}" created="2024-11-24T13:46:41.48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logo’s door het logo van jouw onderhoudsbedrijf en eventueel die van de woningcorporatie. Heb je de logo’s niet, dan kan je deze logo’s laten staan.</a:t>
        </a:r>
      </a:p>
    </p188:txBody>
  </p188:cm>
  <p188:cm id="{677737CF-E702-4B41-851D-F903B2DF3E7E}" authorId="{6F84F170-4857-680E-9689-D1D2C4C953D3}" created="2024-11-24T13:47:44.7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afbeelding door een eigen afbeelding van het project. Bijvoorbeeld het materiaal dat gebruikt is, een foto van het project of de vakmensen die aan jouw project werken</a:t>
        </a:r>
      </a:p>
    </p188:txBody>
  </p188:cm>
</p188:cmLst>
</file>

<file path=ppt/comments/modernComment_102_829FD15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6C9DBB9-5830-3742-B184-42AB71B60C60}" authorId="{6F84F170-4857-680E-9689-D1D2C4C953D3}" created="2024-11-24T13:46:41.48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logo’s door het logo van jouw onderhoudsbedrijf en eventueel die van de woningcorporatie. Heb je de logo’s niet, dan kan je deze logo’s laten staan.</a:t>
        </a:r>
      </a:p>
    </p188:txBody>
  </p188:cm>
  <p188:cm id="{4B5F5E6F-B363-5341-ADAA-9DA7B492C16A}" authorId="{6F84F170-4857-680E-9689-D1D2C4C953D3}" created="2024-11-24T13:47:44.7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afbeelding door een eigen afbeelding van het project. Bijvoorbeeld het materiaal dat gebruikt is, een foto van het project of de vakmensen die aan jouw project werken</a:t>
        </a:r>
      </a:p>
    </p188:txBody>
  </p188:cm>
</p188:cmLst>
</file>

<file path=ppt/comments/modernComment_103_40BA117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F33DB25-732E-7940-BF76-E6B286771A44}" authorId="{6F84F170-4857-680E-9689-D1D2C4C953D3}" created="2024-11-24T13:46:41.48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logo’s door het logo van jouw onderhoudsbedrijf en eventueel die van de woningcorporatie. Heb je de logo’s niet, dan kan je deze logo’s laten staan.</a:t>
        </a:r>
      </a:p>
    </p188:txBody>
  </p188:cm>
  <p188:cm id="{1BB0544D-D1EC-DD42-8E79-FF0076F0BF68}" authorId="{6F84F170-4857-680E-9689-D1D2C4C953D3}" created="2024-11-24T13:47:44.7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afbeelding door een eigen afbeelding van het project. Bijvoorbeeld het materiaal dat gebruikt is, een foto van het project of de vakmensen die aan jouw project werken</a:t>
        </a:r>
      </a:p>
    </p188:txBody>
  </p188:cm>
</p188:cmLst>
</file>

<file path=ppt/comments/modernComment_105_F723B55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6253065-00CE-A145-99DD-F0E6E4A56F40}" authorId="{6F84F170-4857-680E-9689-D1D2C4C953D3}" created="2024-11-24T13:46:41.48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logo’s door het logo van jouw onderhoudsbedrijf en eventueel die van de woningcorporatie. Heb je de logo’s niet, dan kan je deze logo’s laten staan.</a:t>
        </a:r>
      </a:p>
    </p188:txBody>
  </p188:cm>
  <p188:cm id="{562090E7-6EF0-F641-8FF2-E14176E878FF}" authorId="{6F84F170-4857-680E-9689-D1D2C4C953D3}" created="2024-11-24T13:47:44.7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afbeelding door een eigen afbeelding van het project. Bijvoorbeeld het materiaal dat gebruikt is, een foto van het project of de vakmensen die aan jouw project werken</a:t>
        </a:r>
      </a:p>
    </p188:txBody>
  </p188:cm>
</p188:cmLst>
</file>

<file path=ppt/comments/modernComment_106_BFC5542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D47075A-6F28-3141-8CE1-726B3132BC6E}" authorId="{6F84F170-4857-680E-9689-D1D2C4C953D3}" created="2024-11-24T13:46:41.48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logo’s door het logo van jouw onderhoudsbedrijf en eventueel die van de woningcorporatie. Heb je de logo’s niet, dan kan je deze logo’s laten staan.</a:t>
        </a:r>
      </a:p>
    </p188:txBody>
  </p188:cm>
  <p188:cm id="{EF97E856-64F7-9D4D-BF24-5EED3932B4F5}" authorId="{6F84F170-4857-680E-9689-D1D2C4C953D3}" created="2024-11-24T13:47:44.7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00157179" sldId="256"/>
      <ac:picMk id="7" creationId="{6727323B-47C1-21D2-0F96-32E956476150}"/>
    </ac:deMkLst>
    <p188:txBody>
      <a:bodyPr/>
      <a:lstStyle/>
      <a:p>
        <a:r>
          <a:rPr lang="nl-NL"/>
          <a:t>Vervang deze afbeelding door een eigen afbeelding van het project. Bijvoorbeeld het materiaal dat gebruikt is, een foto van het project of de vakmensen die aan jouw project werken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70700A-5CBD-668A-D208-3C2465C01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9FD27D7-E540-3187-185A-1D06A12E4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E9A3E3-9F9D-4DA2-B308-27E622BC3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227ED6-90BB-8BA9-21B6-B8860473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94244B-2ED1-FB7D-1766-F27A78A34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725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B3EF8C-4C31-2290-7625-E2C6032CC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C00510-C711-0859-5E56-0EC9E8122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59403D3-3A5A-88C3-102D-DD478B836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7C8006-2831-CA97-0DA8-03D43F2EE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7831A7-8C71-CB1A-9217-B70FE91A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431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BA82CD-FEEA-231A-8725-7D9353690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BE6E22-6DD9-A178-313B-6AEF6BD83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ABF46E4-8D8A-EE68-922A-FB9959EFC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522B33-87C5-3950-1383-D6CC7F5D9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0B00AA-2CD2-169E-587C-2B0C96452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19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EAF79-A7AA-72E4-8929-44D77DBC6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2944D7-E03E-696B-3560-13226D72F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767176F-B9E3-1E38-B018-A6D1226B0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25C84DA-2873-6732-871C-70E30BEF3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9F38FA7-160E-622A-59CE-6BD658C70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E2FA47E-FCF0-4182-B859-9551A150A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2289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D55F8D-2A44-520F-5CEA-104F2C686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AB7C51-5F80-CA56-0274-F10853192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9089E55-E8F1-B4CD-E909-0AE29DC58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3A4CAD9-81FF-E7B3-61C0-5D9344781B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80C15C8-CE9E-02C8-B48D-5040A78E3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8EF4CC5-849B-5F01-BE1B-EEADE420E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62D1BCD-12EF-F0FE-D94C-4BC66AB7A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5137228-BB74-0D34-D39F-730FF94D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600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CE6BDA-8E19-906C-38A3-F753731E3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AA3C90F-E577-3712-C4B3-7A7B6E7F6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CE1E974-EC43-C91D-B20D-9E9FC2B46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43BA0F-5FB5-62C9-BDBF-E48755ECB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982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A950198-E988-B56C-A505-454C084F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C0220DD-48AF-F038-7F35-5B78A6939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36B10AF-7460-EC79-D4E6-5E55D379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675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D9CB7B-A902-A58A-A4D3-DB4F5AA24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D099B0-4BF1-FD78-4503-CF6219453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75B7F04-1B0E-3A1F-43AA-9CDAE099F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350AE27-03C3-36F8-E994-472BE772D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8E7577F-DA8B-2405-45C8-2FEDBA59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4B3F60-7B87-480A-9DDA-97A494D5C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3368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097FCD-0C1E-2FCF-0F00-A70C3B13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F3B94A3-81AD-A240-1D9E-6C0CDE5E63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D33B560-3850-94F3-F743-44946F3DF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4FBDD1-C17A-3D8B-95F0-3A755DC60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160B67C-3221-C2FE-AE2E-39598872C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29292A2-303F-FC1F-FAAD-AC64B638E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873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42213-5145-F1FA-06A6-EFD4F439D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A211A7D-7B5A-25B6-BDEA-42691F37D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6394D8-931C-8844-7BF0-6C5C7D54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9FAA95-1D24-7861-76A0-DD3507756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C9A7C6-5883-6A96-B0F0-1204C0A0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558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0AE2D5C-1B06-78C3-CA98-80E81BAC77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DA1F12A-6997-7199-4C13-2A0F3F5BC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1F3255-C073-D1DF-13CB-54ECF523B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AE64AC-C951-9409-E21C-1008AFF12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1E062C-8E7C-B141-AAB1-AA324ED89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141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C152625-0928-F8A7-7D45-350D4CA0B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370A9C5-DB6E-10A4-5ADD-12463AE5A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F455F81-06D5-2470-2803-DAD5A1162E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94337-DF08-744C-B22A-46F16827BA7B}" type="datetimeFigureOut">
              <a:rPr lang="nl-NL" smtClean="0"/>
              <a:t>3-12-2024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206CFFD-FEE4-D962-FCE1-F890F1204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480772-97DF-156E-465A-53C926FD33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355E7-964B-9D45-BC3A-816BB3FB08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96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microsoft.com/office/2018/10/relationships/comments" Target="../comments/modernComment_100_D69609FB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8.jpg"/><Relationship Id="rId7" Type="http://schemas.openxmlformats.org/officeDocument/2006/relationships/image" Target="../media/image10.jpg"/><Relationship Id="rId2" Type="http://schemas.microsoft.com/office/2018/10/relationships/comments" Target="../comments/modernComment_101_7219E46D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11" Type="http://schemas.openxmlformats.org/officeDocument/2006/relationships/image" Target="../media/image5.jpeg"/><Relationship Id="rId5" Type="http://schemas.openxmlformats.org/officeDocument/2006/relationships/image" Target="../media/image2.jpg"/><Relationship Id="rId10" Type="http://schemas.openxmlformats.org/officeDocument/2006/relationships/image" Target="../media/image4.png"/><Relationship Id="rId4" Type="http://schemas.openxmlformats.org/officeDocument/2006/relationships/image" Target="../media/image1.jp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microsoft.com/office/2018/10/relationships/comments" Target="../comments/modernComment_102_829FD1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2.jpg"/><Relationship Id="rId4" Type="http://schemas.openxmlformats.org/officeDocument/2006/relationships/image" Target="../media/image1.jp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microsoft.com/office/2018/10/relationships/comments" Target="../comments/modernComment_103_40BA117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8.jpg"/><Relationship Id="rId7" Type="http://schemas.openxmlformats.org/officeDocument/2006/relationships/image" Target="../media/image17.png"/><Relationship Id="rId2" Type="http://schemas.microsoft.com/office/2018/10/relationships/comments" Target="../comments/modernComment_105_F723B5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.jpg"/><Relationship Id="rId7" Type="http://schemas.openxmlformats.org/officeDocument/2006/relationships/image" Target="../media/image20.jpg"/><Relationship Id="rId2" Type="http://schemas.microsoft.com/office/2018/10/relationships/comments" Target="../comments/modernComment_106_BFC554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10" Type="http://schemas.openxmlformats.org/officeDocument/2006/relationships/image" Target="../media/image11.jpg"/><Relationship Id="rId4" Type="http://schemas.openxmlformats.org/officeDocument/2006/relationships/image" Target="../media/image2.jp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44DB5BE0-E045-3C14-2137-7F0F441858E2}"/>
              </a:ext>
            </a:extLst>
          </p:cNvPr>
          <p:cNvSpPr/>
          <p:nvPr/>
        </p:nvSpPr>
        <p:spPr>
          <a:xfrm>
            <a:off x="-3432454" y="318541"/>
            <a:ext cx="4482059" cy="6220918"/>
          </a:xfrm>
          <a:prstGeom prst="roundRect">
            <a:avLst/>
          </a:prstGeom>
          <a:solidFill>
            <a:srgbClr val="1CB0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1C368-9A6C-115F-E748-78A382C74A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8616" y="2515817"/>
            <a:ext cx="7046471" cy="2091558"/>
          </a:xfrm>
        </p:spPr>
        <p:txBody>
          <a:bodyPr anchor="ctr">
            <a:normAutofit fontScale="90000"/>
          </a:bodyPr>
          <a:lstStyle/>
          <a:p>
            <a:r>
              <a:rPr lang="nl-NL" sz="5000" dirty="0" err="1">
                <a:solidFill>
                  <a:srgbClr val="1CB0E6"/>
                </a:solidFill>
                <a:latin typeface="Futura Std Book" panose="020B0802020204020204" pitchFamily="34" charset="0"/>
              </a:rPr>
              <a:t>Biobased</a:t>
            </a:r>
            <a:r>
              <a:rPr lang="nl-NL" sz="5000" dirty="0">
                <a:solidFill>
                  <a:srgbClr val="1CB0E6"/>
                </a:solidFill>
                <a:latin typeface="Futura Std Book" panose="020B0802020204020204" pitchFamily="34" charset="0"/>
              </a:rPr>
              <a:t> na-isoleren</a:t>
            </a:r>
            <a:br>
              <a:rPr lang="nl-NL" sz="5000" dirty="0">
                <a:solidFill>
                  <a:srgbClr val="1CB0E6"/>
                </a:solidFill>
                <a:latin typeface="Futura Std Book" panose="020B0802020204020204" pitchFamily="34" charset="0"/>
              </a:rPr>
            </a:br>
            <a:r>
              <a:rPr lang="nl-NL" sz="5000" dirty="0">
                <a:solidFill>
                  <a:srgbClr val="1CB0E6"/>
                </a:solidFill>
                <a:latin typeface="Futura Std Book" panose="020B0802020204020204" pitchFamily="34" charset="0"/>
              </a:rPr>
              <a:t>in één dag</a:t>
            </a:r>
          </a:p>
        </p:txBody>
      </p:sp>
      <p:pic>
        <p:nvPicPr>
          <p:cNvPr id="5" name="Afbeelding 4" descr="Afbeelding met Lettertype, Graphics, logo, Elektrisch blauw&#10;&#10;Automatisch gegenereerde beschrijving">
            <a:extLst>
              <a:ext uri="{FF2B5EF4-FFF2-40B4-BE49-F238E27FC236}">
                <a16:creationId xmlns:a16="http://schemas.microsoft.com/office/drawing/2014/main" id="{85D6CCFB-7EF6-04D2-8D01-D1F2970F2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442" y="1766164"/>
            <a:ext cx="1274635" cy="473842"/>
          </a:xfrm>
          <a:prstGeom prst="rect">
            <a:avLst/>
          </a:prstGeom>
        </p:spPr>
      </p:pic>
      <p:pic>
        <p:nvPicPr>
          <p:cNvPr id="14" name="Afbeelding 13" descr="Afbeelding met tekst, Lettertype, Graphics, schermopname&#10;&#10;Automatisch gegenereerde beschrijving">
            <a:extLst>
              <a:ext uri="{FF2B5EF4-FFF2-40B4-BE49-F238E27FC236}">
                <a16:creationId xmlns:a16="http://schemas.microsoft.com/office/drawing/2014/main" id="{DCE0F22E-2E1D-88D6-EF89-42A656E80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519" y="1766164"/>
            <a:ext cx="2000829" cy="48446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3B66A78-255F-766A-CF25-B709AC33DF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2552" y="5748381"/>
            <a:ext cx="1609725" cy="8572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D20E024-A4A9-630F-5970-893504C0B9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8588" y="5936532"/>
            <a:ext cx="1826381" cy="480947"/>
          </a:xfrm>
          <a:prstGeom prst="rect">
            <a:avLst/>
          </a:prstGeom>
        </p:spPr>
      </p:pic>
      <p:pic>
        <p:nvPicPr>
          <p:cNvPr id="1030" name="Picture 6" descr="Home | Volkshuisvesting Website">
            <a:extLst>
              <a:ext uri="{FF2B5EF4-FFF2-40B4-BE49-F238E27FC236}">
                <a16:creationId xmlns:a16="http://schemas.microsoft.com/office/drawing/2014/main" id="{F5EF8311-AFD2-A1B5-FB5F-0C903027A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168" y="5622595"/>
            <a:ext cx="1596837" cy="79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me">
            <a:extLst>
              <a:ext uri="{FF2B5EF4-FFF2-40B4-BE49-F238E27FC236}">
                <a16:creationId xmlns:a16="http://schemas.microsoft.com/office/drawing/2014/main" id="{03B041AE-5D58-BBCE-8312-D70B66080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93" y="4904365"/>
            <a:ext cx="4409276" cy="143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7D4E1C93-7B8D-9FCE-AB41-A44B25F39194}"/>
              </a:ext>
            </a:extLst>
          </p:cNvPr>
          <p:cNvSpPr/>
          <p:nvPr/>
        </p:nvSpPr>
        <p:spPr>
          <a:xfrm>
            <a:off x="7627083" y="1675752"/>
            <a:ext cx="4302567" cy="3506496"/>
          </a:xfrm>
          <a:prstGeom prst="roundRect">
            <a:avLst>
              <a:gd name="adj" fmla="val 22848"/>
            </a:avLst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015717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met persoon, boek, nagel, overdekt&#10;&#10;Automatisch gegenereerde beschrijving">
            <a:extLst>
              <a:ext uri="{FF2B5EF4-FFF2-40B4-BE49-F238E27FC236}">
                <a16:creationId xmlns:a16="http://schemas.microsoft.com/office/drawing/2014/main" id="{FB09B896-71E6-CABF-743D-DA73579EAC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-3198552" y="606009"/>
            <a:ext cx="11455942" cy="5754046"/>
          </a:xfrm>
          <a:prstGeom prst="rect">
            <a:avLst/>
          </a:prstGeom>
        </p:spPr>
      </p:pic>
      <p:pic>
        <p:nvPicPr>
          <p:cNvPr id="5" name="Afbeelding 4" descr="Afbeelding met Lettertype, Graphics, logo, Elektrisch blauw&#10;&#10;Automatisch gegenereerde beschrijving">
            <a:extLst>
              <a:ext uri="{FF2B5EF4-FFF2-40B4-BE49-F238E27FC236}">
                <a16:creationId xmlns:a16="http://schemas.microsoft.com/office/drawing/2014/main" id="{85D6CCFB-7EF6-04D2-8D01-D1F2970F2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067" y="6326357"/>
            <a:ext cx="849514" cy="315804"/>
          </a:xfrm>
          <a:prstGeom prst="rect">
            <a:avLst/>
          </a:prstGeom>
        </p:spPr>
      </p:pic>
      <p:pic>
        <p:nvPicPr>
          <p:cNvPr id="14" name="Afbeelding 13" descr="Afbeelding met tekst, Lettertype, Graphics, schermopname&#10;&#10;Automatisch gegenereerde beschrijving">
            <a:extLst>
              <a:ext uri="{FF2B5EF4-FFF2-40B4-BE49-F238E27FC236}">
                <a16:creationId xmlns:a16="http://schemas.microsoft.com/office/drawing/2014/main" id="{DCE0F22E-2E1D-88D6-EF89-42A656E80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7325" y="6330219"/>
            <a:ext cx="1304271" cy="31580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B0E0131-EC00-10F0-83A4-0559954D2656}"/>
              </a:ext>
            </a:extLst>
          </p:cNvPr>
          <p:cNvSpPr txBox="1"/>
          <p:nvPr/>
        </p:nvSpPr>
        <p:spPr>
          <a:xfrm>
            <a:off x="1173061" y="2134653"/>
            <a:ext cx="65713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43505F"/>
                </a:solidFill>
                <a:latin typeface="Raleway" panose="020B0403030101060003" pitchFamily="34" charset="77"/>
              </a:rPr>
              <a:t>Van 3D-scan tot projectpakket per huisnummer </a:t>
            </a:r>
          </a:p>
        </p:txBody>
      </p:sp>
      <p:pic>
        <p:nvPicPr>
          <p:cNvPr id="8" name="Afbeelding 7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51A5A29F-1E9E-522B-8314-9023275993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000" y="1407021"/>
            <a:ext cx="1303066" cy="473843"/>
          </a:xfrm>
          <a:prstGeom prst="rect">
            <a:avLst/>
          </a:prstGeom>
        </p:spPr>
      </p:pic>
      <p:pic>
        <p:nvPicPr>
          <p:cNvPr id="11" name="Afbeelding 10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4B5362BD-05C9-86B7-E8E9-1AC4F03AF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3822" y="4016428"/>
            <a:ext cx="1303066" cy="473842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4FEAF481-BBC4-8FB4-F7B5-91F703381C2F}"/>
              </a:ext>
            </a:extLst>
          </p:cNvPr>
          <p:cNvSpPr txBox="1"/>
          <p:nvPr/>
        </p:nvSpPr>
        <p:spPr>
          <a:xfrm>
            <a:off x="4619735" y="4720030"/>
            <a:ext cx="3522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rgbClr val="43505F"/>
                </a:solidFill>
                <a:latin typeface="Raleway" panose="020B0403030101060003" pitchFamily="34" charset="77"/>
              </a:rPr>
              <a:t>Arnhem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B5C4782-6370-7FE6-3499-65072E6C32A9}"/>
              </a:ext>
            </a:extLst>
          </p:cNvPr>
          <p:cNvSpPr/>
          <p:nvPr/>
        </p:nvSpPr>
        <p:spPr>
          <a:xfrm>
            <a:off x="1173061" y="3747541"/>
            <a:ext cx="2876425" cy="3110459"/>
          </a:xfrm>
          <a:prstGeom prst="rect">
            <a:avLst/>
          </a:prstGeom>
          <a:solidFill>
            <a:srgbClr val="1CB0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A6808BF-D5C3-3D32-DA14-C828C3FC00FA}"/>
              </a:ext>
            </a:extLst>
          </p:cNvPr>
          <p:cNvSpPr txBox="1"/>
          <p:nvPr/>
        </p:nvSpPr>
        <p:spPr>
          <a:xfrm>
            <a:off x="1616690" y="4490270"/>
            <a:ext cx="24327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  <a:latin typeface="Raleway" panose="020B0403030101060003" pitchFamily="34" charset="77"/>
              </a:rPr>
              <a:t>Startdatum:</a:t>
            </a:r>
          </a:p>
          <a:p>
            <a:r>
              <a:rPr lang="nl-NL" b="1" dirty="0">
                <a:solidFill>
                  <a:schemeClr val="bg1"/>
                </a:solidFill>
                <a:latin typeface="Raleway" panose="020B0403030101060003" pitchFamily="34" charset="77"/>
              </a:rPr>
              <a:t>April 2025</a:t>
            </a:r>
          </a:p>
          <a:p>
            <a:endParaRPr lang="nl-NL" b="1" dirty="0">
              <a:solidFill>
                <a:schemeClr val="bg1"/>
              </a:solidFill>
              <a:latin typeface="Raleway" panose="020B0403030101060003" pitchFamily="34" charset="77"/>
            </a:endParaRPr>
          </a:p>
          <a:p>
            <a:r>
              <a:rPr lang="nl-NL" b="1" dirty="0">
                <a:solidFill>
                  <a:schemeClr val="bg1"/>
                </a:solidFill>
                <a:latin typeface="Raleway" panose="020B0403030101060003" pitchFamily="34" charset="77"/>
              </a:rPr>
              <a:t>Opleverdatum:</a:t>
            </a:r>
          </a:p>
          <a:p>
            <a:r>
              <a:rPr lang="nl-NL" b="1" dirty="0">
                <a:solidFill>
                  <a:schemeClr val="bg1"/>
                </a:solidFill>
                <a:latin typeface="Raleway" panose="020B0403030101060003" pitchFamily="34" charset="77"/>
              </a:rPr>
              <a:t>Eind 2026</a:t>
            </a:r>
          </a:p>
        </p:txBody>
      </p:sp>
      <p:pic>
        <p:nvPicPr>
          <p:cNvPr id="20" name="Afbeelding 19" descr="Afbeelding met Lettertype, Graphics, tekst, logo&#10;&#10;Automatisch gegenereerde beschrijving">
            <a:extLst>
              <a:ext uri="{FF2B5EF4-FFF2-40B4-BE49-F238E27FC236}">
                <a16:creationId xmlns:a16="http://schemas.microsoft.com/office/drawing/2014/main" id="{943E2A7F-A4B5-D068-986F-1B85540AE5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3067" y="1407021"/>
            <a:ext cx="1506463" cy="475976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F4C6C524-D75F-E98B-807C-05DB52206D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7718" y="2427046"/>
            <a:ext cx="1609725" cy="85725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868E608-1BF2-9426-C3D7-1E7D3DE513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3107" y="3831298"/>
            <a:ext cx="1826381" cy="480947"/>
          </a:xfrm>
          <a:prstGeom prst="rect">
            <a:avLst/>
          </a:prstGeom>
        </p:spPr>
      </p:pic>
      <p:pic>
        <p:nvPicPr>
          <p:cNvPr id="4" name="Picture 6" descr="Home | Volkshuisvesting Website">
            <a:extLst>
              <a:ext uri="{FF2B5EF4-FFF2-40B4-BE49-F238E27FC236}">
                <a16:creationId xmlns:a16="http://schemas.microsoft.com/office/drawing/2014/main" id="{A75C0D78-37E1-F13C-6F1C-3AD6FD0F2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04" y="4831265"/>
            <a:ext cx="1596837" cy="79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29950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 descr="Afbeelding met persoon, boek, nagel, overdekt&#10;&#10;Automatisch gegenereerde beschrijving">
            <a:extLst>
              <a:ext uri="{FF2B5EF4-FFF2-40B4-BE49-F238E27FC236}">
                <a16:creationId xmlns:a16="http://schemas.microsoft.com/office/drawing/2014/main" id="{E13DAAC3-B86E-A64C-1CE6-1DE8341D80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-1596581" y="1035385"/>
            <a:ext cx="9531072" cy="4787230"/>
          </a:xfrm>
          <a:prstGeom prst="rect">
            <a:avLst/>
          </a:prstGeom>
        </p:spPr>
      </p:pic>
      <p:pic>
        <p:nvPicPr>
          <p:cNvPr id="5" name="Afbeelding 4" descr="Afbeelding met Lettertype, Graphics, logo, Elektrisch blauw&#10;&#10;Automatisch gegenereerde beschrijving">
            <a:extLst>
              <a:ext uri="{FF2B5EF4-FFF2-40B4-BE49-F238E27FC236}">
                <a16:creationId xmlns:a16="http://schemas.microsoft.com/office/drawing/2014/main" id="{85D6CCFB-7EF6-04D2-8D01-D1F2970F2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067" y="6326357"/>
            <a:ext cx="849514" cy="315804"/>
          </a:xfrm>
          <a:prstGeom prst="rect">
            <a:avLst/>
          </a:prstGeom>
        </p:spPr>
      </p:pic>
      <p:pic>
        <p:nvPicPr>
          <p:cNvPr id="14" name="Afbeelding 13" descr="Afbeelding met tekst, Lettertype, Graphics, schermopname&#10;&#10;Automatisch gegenereerde beschrijving">
            <a:extLst>
              <a:ext uri="{FF2B5EF4-FFF2-40B4-BE49-F238E27FC236}">
                <a16:creationId xmlns:a16="http://schemas.microsoft.com/office/drawing/2014/main" id="{DCE0F22E-2E1D-88D6-EF89-42A656E80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7325" y="6330219"/>
            <a:ext cx="1304271" cy="315804"/>
          </a:xfrm>
          <a:prstGeom prst="rect">
            <a:avLst/>
          </a:prstGeom>
        </p:spPr>
      </p:pic>
      <p:pic>
        <p:nvPicPr>
          <p:cNvPr id="11" name="Afbeelding 10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4B5362BD-05C9-86B7-E8E9-1AC4F03AFD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3822" y="4016428"/>
            <a:ext cx="1303066" cy="473842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4FEAF481-BBC4-8FB4-F7B5-91F703381C2F}"/>
              </a:ext>
            </a:extLst>
          </p:cNvPr>
          <p:cNvSpPr txBox="1"/>
          <p:nvPr/>
        </p:nvSpPr>
        <p:spPr>
          <a:xfrm>
            <a:off x="4619735" y="4720030"/>
            <a:ext cx="3522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rgbClr val="43505F"/>
                </a:solidFill>
                <a:latin typeface="Raleway" panose="020B0403030101060003" pitchFamily="34" charset="77"/>
              </a:rPr>
              <a:t>Stad/dorp</a:t>
            </a:r>
          </a:p>
        </p:txBody>
      </p:sp>
      <p:sp>
        <p:nvSpPr>
          <p:cNvPr id="2" name="Afgeronde rechthoek 1">
            <a:extLst>
              <a:ext uri="{FF2B5EF4-FFF2-40B4-BE49-F238E27FC236}">
                <a16:creationId xmlns:a16="http://schemas.microsoft.com/office/drawing/2014/main" id="{DA8C84AF-9F90-E983-6F45-FC2B2A606239}"/>
              </a:ext>
            </a:extLst>
          </p:cNvPr>
          <p:cNvSpPr/>
          <p:nvPr/>
        </p:nvSpPr>
        <p:spPr>
          <a:xfrm>
            <a:off x="3426190" y="586379"/>
            <a:ext cx="10447007" cy="5754046"/>
          </a:xfrm>
          <a:prstGeom prst="roundRect">
            <a:avLst/>
          </a:prstGeom>
          <a:solidFill>
            <a:srgbClr val="1CB0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A6808BF-D5C3-3D32-DA14-C828C3FC00FA}"/>
              </a:ext>
            </a:extLst>
          </p:cNvPr>
          <p:cNvSpPr txBox="1"/>
          <p:nvPr/>
        </p:nvSpPr>
        <p:spPr>
          <a:xfrm>
            <a:off x="4094887" y="2113756"/>
            <a:ext cx="8765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  <a:latin typeface="Raleway" panose="020B0403030101060003" pitchFamily="34" charset="77"/>
              </a:rPr>
              <a:t>Voorzet wanden</a:t>
            </a:r>
          </a:p>
          <a:p>
            <a:r>
              <a:rPr lang="nl-NL" sz="2400" b="1" dirty="0">
                <a:solidFill>
                  <a:schemeClr val="bg1"/>
                </a:solidFill>
                <a:latin typeface="Raleway" panose="020B0403030101060003" pitchFamily="34" charset="77"/>
              </a:rPr>
              <a:t>Hellende dak</a:t>
            </a:r>
          </a:p>
          <a:p>
            <a:r>
              <a:rPr lang="nl-NL" sz="2400" b="1" dirty="0">
                <a:solidFill>
                  <a:schemeClr val="bg1"/>
                </a:solidFill>
                <a:latin typeface="Raleway" panose="020B0403030101060003" pitchFamily="34" charset="77"/>
              </a:rPr>
              <a:t>Installaties, </a:t>
            </a:r>
            <a:r>
              <a:rPr lang="nl-NL" sz="2400" b="1" dirty="0" err="1">
                <a:solidFill>
                  <a:schemeClr val="bg1"/>
                </a:solidFill>
                <a:latin typeface="Raleway" panose="020B0403030101060003" pitchFamily="34" charset="77"/>
              </a:rPr>
              <a:t>ed</a:t>
            </a:r>
            <a:endParaRPr lang="nl-NL" sz="2400" b="1" dirty="0">
              <a:solidFill>
                <a:schemeClr val="bg1"/>
              </a:solidFill>
              <a:latin typeface="Raleway" panose="020B0403030101060003" pitchFamily="34" charset="77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9FD1C22-E35B-A3A6-5DBD-200FD1546193}"/>
              </a:ext>
            </a:extLst>
          </p:cNvPr>
          <p:cNvSpPr txBox="1"/>
          <p:nvPr/>
        </p:nvSpPr>
        <p:spPr>
          <a:xfrm>
            <a:off x="4094887" y="3705017"/>
            <a:ext cx="6653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  <a:latin typeface="Raleway" panose="020B0403030101060003" pitchFamily="34" charset="77"/>
              </a:rPr>
              <a:t>Geperste houtvezel</a:t>
            </a:r>
          </a:p>
          <a:p>
            <a:r>
              <a:rPr lang="nl-NL" sz="2400" b="1" dirty="0">
                <a:solidFill>
                  <a:schemeClr val="bg1"/>
                </a:solidFill>
                <a:latin typeface="Raleway" panose="020B0403030101060003" pitchFamily="34" charset="77"/>
              </a:rPr>
              <a:t>Vlas</a:t>
            </a:r>
          </a:p>
          <a:p>
            <a:endParaRPr lang="nl-NL" sz="2400" dirty="0"/>
          </a:p>
        </p:txBody>
      </p:sp>
      <p:pic>
        <p:nvPicPr>
          <p:cNvPr id="9" name="Afbeelding 8" descr="Afbeelding met Lettertype, tekst, Graphics, logo&#10;&#10;Automatisch gegenereerde beschrijving">
            <a:extLst>
              <a:ext uri="{FF2B5EF4-FFF2-40B4-BE49-F238E27FC236}">
                <a16:creationId xmlns:a16="http://schemas.microsoft.com/office/drawing/2014/main" id="{E23FC439-AA31-5C23-9881-5308F1107A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860" y="2291978"/>
            <a:ext cx="1501967" cy="474555"/>
          </a:xfrm>
          <a:prstGeom prst="rect">
            <a:avLst/>
          </a:prstGeom>
        </p:spPr>
      </p:pic>
      <p:pic>
        <p:nvPicPr>
          <p:cNvPr id="15" name="Afbeelding 14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041DF1F6-8603-46A1-51E2-BA0F771996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5860" y="3886472"/>
            <a:ext cx="1615860" cy="474555"/>
          </a:xfrm>
          <a:prstGeom prst="rect">
            <a:avLst/>
          </a:prstGeom>
        </p:spPr>
      </p:pic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7BD8794B-14A7-1E0F-58A0-FC628B3099C0}"/>
              </a:ext>
            </a:extLst>
          </p:cNvPr>
          <p:cNvSpPr/>
          <p:nvPr/>
        </p:nvSpPr>
        <p:spPr>
          <a:xfrm>
            <a:off x="8240935" y="586379"/>
            <a:ext cx="4766899" cy="5754046"/>
          </a:xfrm>
          <a:prstGeom prst="roundRect">
            <a:avLst>
              <a:gd name="adj" fmla="val 20047"/>
            </a:avLst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320" t="-3955" r="-3296" b="-1866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151189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ettertype, Graphics, logo, Elektrisch blauw&#10;&#10;Automatisch gegenereerde beschrijving">
            <a:extLst>
              <a:ext uri="{FF2B5EF4-FFF2-40B4-BE49-F238E27FC236}">
                <a16:creationId xmlns:a16="http://schemas.microsoft.com/office/drawing/2014/main" id="{85D6CCFB-7EF6-04D2-8D01-D1F2970F2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067" y="6326357"/>
            <a:ext cx="849514" cy="315804"/>
          </a:xfrm>
          <a:prstGeom prst="rect">
            <a:avLst/>
          </a:prstGeom>
        </p:spPr>
      </p:pic>
      <p:pic>
        <p:nvPicPr>
          <p:cNvPr id="14" name="Afbeelding 13" descr="Afbeelding met tekst, Lettertype, Graphics, schermopname&#10;&#10;Automatisch gegenereerde beschrijving">
            <a:extLst>
              <a:ext uri="{FF2B5EF4-FFF2-40B4-BE49-F238E27FC236}">
                <a16:creationId xmlns:a16="http://schemas.microsoft.com/office/drawing/2014/main" id="{DCE0F22E-2E1D-88D6-EF89-42A656E80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325" y="6330219"/>
            <a:ext cx="1304271" cy="315804"/>
          </a:xfrm>
          <a:prstGeom prst="rect">
            <a:avLst/>
          </a:prstGeom>
        </p:spPr>
      </p:pic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AE5F2135-5F36-DD49-8D06-67F57110DFE1}"/>
              </a:ext>
            </a:extLst>
          </p:cNvPr>
          <p:cNvSpPr/>
          <p:nvPr/>
        </p:nvSpPr>
        <p:spPr>
          <a:xfrm>
            <a:off x="892976" y="2132428"/>
            <a:ext cx="2812905" cy="2815560"/>
          </a:xfrm>
          <a:prstGeom prst="roundRect">
            <a:avLst/>
          </a:prstGeom>
          <a:solidFill>
            <a:srgbClr val="1CB0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Afgeronde rechthoek 12">
            <a:extLst>
              <a:ext uri="{FF2B5EF4-FFF2-40B4-BE49-F238E27FC236}">
                <a16:creationId xmlns:a16="http://schemas.microsoft.com/office/drawing/2014/main" id="{FBD33082-F8D2-A354-CB9F-213611E7BD2B}"/>
              </a:ext>
            </a:extLst>
          </p:cNvPr>
          <p:cNvSpPr/>
          <p:nvPr/>
        </p:nvSpPr>
        <p:spPr>
          <a:xfrm>
            <a:off x="4717724" y="2132427"/>
            <a:ext cx="2812905" cy="2815560"/>
          </a:xfrm>
          <a:prstGeom prst="roundRect">
            <a:avLst/>
          </a:prstGeom>
          <a:solidFill>
            <a:srgbClr val="1CB0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Afgeronde rechthoek 17">
            <a:extLst>
              <a:ext uri="{FF2B5EF4-FFF2-40B4-BE49-F238E27FC236}">
                <a16:creationId xmlns:a16="http://schemas.microsoft.com/office/drawing/2014/main" id="{DE8FE483-CC6C-C973-A605-EEB61EBB59AD}"/>
              </a:ext>
            </a:extLst>
          </p:cNvPr>
          <p:cNvSpPr/>
          <p:nvPr/>
        </p:nvSpPr>
        <p:spPr>
          <a:xfrm>
            <a:off x="8527724" y="2132427"/>
            <a:ext cx="2812905" cy="2815560"/>
          </a:xfrm>
          <a:prstGeom prst="roundRect">
            <a:avLst/>
          </a:prstGeom>
          <a:solidFill>
            <a:srgbClr val="1CB0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0" name="Afbeelding 19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4A27D7A5-123C-40DB-E820-4B27E5A3C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425" y="929967"/>
            <a:ext cx="1985502" cy="615659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802AB7EF-6C66-FB08-E991-6E9EE69EE06E}"/>
              </a:ext>
            </a:extLst>
          </p:cNvPr>
          <p:cNvSpPr txBox="1"/>
          <p:nvPr/>
        </p:nvSpPr>
        <p:spPr>
          <a:xfrm>
            <a:off x="851371" y="2428726"/>
            <a:ext cx="286925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0" dirty="0">
                <a:solidFill>
                  <a:schemeClr val="bg1"/>
                </a:solidFill>
                <a:latin typeface="Futura Std Book" panose="020B0802020204020204" pitchFamily="34" charset="0"/>
              </a:rPr>
              <a:t>218</a:t>
            </a:r>
          </a:p>
          <a:p>
            <a:pPr algn="ctr"/>
            <a:r>
              <a:rPr lang="nl-NL" sz="2400" dirty="0">
                <a:solidFill>
                  <a:schemeClr val="bg1"/>
                </a:solidFill>
                <a:latin typeface="Futura Std Book" panose="020B0802020204020204" pitchFamily="34" charset="0"/>
              </a:rPr>
              <a:t>WONINGEN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1D5EED49-A18B-A30D-2E0D-178BECEFA737}"/>
              </a:ext>
            </a:extLst>
          </p:cNvPr>
          <p:cNvSpPr txBox="1"/>
          <p:nvPr/>
        </p:nvSpPr>
        <p:spPr>
          <a:xfrm>
            <a:off x="8542472" y="2693821"/>
            <a:ext cx="286925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0" dirty="0">
                <a:solidFill>
                  <a:schemeClr val="bg1"/>
                </a:solidFill>
                <a:latin typeface="Futura Std Book" panose="020B0802020204020204" pitchFamily="34" charset="0"/>
              </a:rPr>
              <a:t>65</a:t>
            </a:r>
            <a:r>
              <a:rPr lang="nl-NL" sz="1600" dirty="0">
                <a:solidFill>
                  <a:schemeClr val="bg1"/>
                </a:solidFill>
                <a:latin typeface="Futura Std Book" panose="020B0802020204020204" pitchFamily="34" charset="0"/>
              </a:rPr>
              <a:t>TON</a:t>
            </a:r>
            <a:endParaRPr lang="nl-NL" sz="10000" dirty="0">
              <a:solidFill>
                <a:schemeClr val="bg1"/>
              </a:solidFill>
              <a:latin typeface="Futura Std Book" panose="020B0802020204020204" pitchFamily="34" charset="0"/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  <a:latin typeface="Futura Std Book" panose="020B0802020204020204" pitchFamily="34" charset="0"/>
              </a:rPr>
              <a:t>CO2 REDUCTIE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2ECEE281-E9B0-754A-0278-A864DF674666}"/>
              </a:ext>
            </a:extLst>
          </p:cNvPr>
          <p:cNvSpPr txBox="1"/>
          <p:nvPr/>
        </p:nvSpPr>
        <p:spPr>
          <a:xfrm>
            <a:off x="4689547" y="2693820"/>
            <a:ext cx="286925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bg1"/>
                </a:solidFill>
                <a:latin typeface="Futura Std Book" panose="020B0802020204020204" pitchFamily="34" charset="0"/>
              </a:rPr>
              <a:t>Ca.</a:t>
            </a:r>
            <a:r>
              <a:rPr lang="nl-NL" sz="8000" dirty="0">
                <a:solidFill>
                  <a:schemeClr val="bg1"/>
                </a:solidFill>
                <a:latin typeface="Futura Std Book" panose="020B0802020204020204" pitchFamily="34" charset="0"/>
              </a:rPr>
              <a:t>500</a:t>
            </a:r>
            <a:r>
              <a:rPr lang="nl-NL" sz="1400" dirty="0">
                <a:solidFill>
                  <a:schemeClr val="bg1"/>
                </a:solidFill>
                <a:latin typeface="Futura Std Book" panose="020B0802020204020204" pitchFamily="34" charset="0"/>
              </a:rPr>
              <a:t>M3</a:t>
            </a:r>
            <a:endParaRPr lang="nl-NL" sz="62500" dirty="0">
              <a:solidFill>
                <a:schemeClr val="bg1"/>
              </a:solidFill>
              <a:latin typeface="Futura Std Book" panose="020B0802020204020204" pitchFamily="34" charset="0"/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  <a:latin typeface="Futura Std Book" panose="020B0802020204020204" pitchFamily="34" charset="0"/>
              </a:rPr>
              <a:t>Houtvezel</a:t>
            </a:r>
          </a:p>
        </p:txBody>
      </p:sp>
    </p:spTree>
    <p:extLst>
      <p:ext uri="{BB962C8B-B14F-4D97-AF65-F5344CB8AC3E}">
        <p14:creationId xmlns:p14="http://schemas.microsoft.com/office/powerpoint/2010/main" val="108593599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met persoon, boek, nagel, overdekt&#10;&#10;Automatisch gegenereerde beschrijving">
            <a:extLst>
              <a:ext uri="{FF2B5EF4-FFF2-40B4-BE49-F238E27FC236}">
                <a16:creationId xmlns:a16="http://schemas.microsoft.com/office/drawing/2014/main" id="{FB09B896-71E6-CABF-743D-DA73579EAC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-3116698" y="627582"/>
            <a:ext cx="11455942" cy="5754046"/>
          </a:xfrm>
          <a:prstGeom prst="rect">
            <a:avLst/>
          </a:prstGeom>
        </p:spPr>
      </p:pic>
      <p:pic>
        <p:nvPicPr>
          <p:cNvPr id="5" name="Afbeelding 4" descr="Afbeelding met Lettertype, Graphics, logo, Elektrisch blauw&#10;&#10;Automatisch gegenereerde beschrijving">
            <a:extLst>
              <a:ext uri="{FF2B5EF4-FFF2-40B4-BE49-F238E27FC236}">
                <a16:creationId xmlns:a16="http://schemas.microsoft.com/office/drawing/2014/main" id="{85D6CCFB-7EF6-04D2-8D01-D1F2970F2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067" y="6326357"/>
            <a:ext cx="849514" cy="315804"/>
          </a:xfrm>
          <a:prstGeom prst="rect">
            <a:avLst/>
          </a:prstGeom>
        </p:spPr>
      </p:pic>
      <p:pic>
        <p:nvPicPr>
          <p:cNvPr id="14" name="Afbeelding 13" descr="Afbeelding met tekst, Lettertype, Graphics, schermopname&#10;&#10;Automatisch gegenereerde beschrijving">
            <a:extLst>
              <a:ext uri="{FF2B5EF4-FFF2-40B4-BE49-F238E27FC236}">
                <a16:creationId xmlns:a16="http://schemas.microsoft.com/office/drawing/2014/main" id="{DCE0F22E-2E1D-88D6-EF89-42A656E80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7325" y="6330219"/>
            <a:ext cx="1304271" cy="31580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B0E0131-EC00-10F0-83A4-0559954D2656}"/>
              </a:ext>
            </a:extLst>
          </p:cNvPr>
          <p:cNvSpPr txBox="1"/>
          <p:nvPr/>
        </p:nvSpPr>
        <p:spPr>
          <a:xfrm>
            <a:off x="1173061" y="2134653"/>
            <a:ext cx="6571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43505F"/>
                </a:solidFill>
                <a:latin typeface="Raleway" panose="020B0403030101060003" pitchFamily="34" charset="77"/>
              </a:rPr>
              <a:t>Kom met soortgelijke projecten! </a:t>
            </a:r>
          </a:p>
        </p:txBody>
      </p:sp>
      <p:pic>
        <p:nvPicPr>
          <p:cNvPr id="3" name="Afbeelding 2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500263EA-015D-9BA9-8DB0-E5383069F8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6353" y="1364879"/>
            <a:ext cx="1303066" cy="518118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8DE7B8CD-6273-C7B8-72E1-CCA946EBD74C}"/>
              </a:ext>
            </a:extLst>
          </p:cNvPr>
          <p:cNvSpPr/>
          <p:nvPr/>
        </p:nvSpPr>
        <p:spPr>
          <a:xfrm>
            <a:off x="1226353" y="1368276"/>
            <a:ext cx="1303066" cy="518118"/>
          </a:xfrm>
          <a:prstGeom prst="rect">
            <a:avLst/>
          </a:prstGeom>
          <a:solidFill>
            <a:srgbClr val="DA27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latin typeface="Futura Std Book" panose="020B0802020204020204" pitchFamily="34" charset="0"/>
              </a:rPr>
              <a:t>OPROEP: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5E3F3DC-1093-F6F2-1D30-C44007243B7E}"/>
              </a:ext>
            </a:extLst>
          </p:cNvPr>
          <p:cNvSpPr txBox="1"/>
          <p:nvPr/>
        </p:nvSpPr>
        <p:spPr>
          <a:xfrm>
            <a:off x="1226353" y="2931532"/>
            <a:ext cx="71128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nl-NL" sz="2800" b="1" dirty="0">
                <a:solidFill>
                  <a:srgbClr val="43505F"/>
                </a:solidFill>
                <a:latin typeface="Raleway" panose="020B0403030101060003" pitchFamily="34" charset="77"/>
              </a:rPr>
              <a:t>Voordelig door besparing op arbeid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NL" sz="2800" b="1" dirty="0">
                <a:solidFill>
                  <a:srgbClr val="43505F"/>
                </a:solidFill>
                <a:latin typeface="Raleway" panose="020B0403030101060003" pitchFamily="34" charset="77"/>
              </a:rPr>
              <a:t>In bewoonde staat; minimale overlast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NL" sz="2800" b="1" dirty="0">
                <a:solidFill>
                  <a:srgbClr val="43505F"/>
                </a:solidFill>
                <a:latin typeface="Raleway" panose="020B0403030101060003" pitchFamily="34" charset="77"/>
              </a:rPr>
              <a:t>Geen transport van afval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NL" sz="2800" b="1" dirty="0">
                <a:solidFill>
                  <a:srgbClr val="43505F"/>
                </a:solidFill>
                <a:latin typeface="Raleway" panose="020B0403030101060003" pitchFamily="34" charset="77"/>
              </a:rPr>
              <a:t>Geen faalkosten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nl-NL" sz="2800" b="1" dirty="0">
              <a:solidFill>
                <a:srgbClr val="43505F"/>
              </a:solidFill>
              <a:latin typeface="Raleway" panose="020B0403030101060003" pitchFamily="34" charset="77"/>
            </a:endParaRPr>
          </a:p>
          <a:p>
            <a:r>
              <a:rPr lang="nl-NL" sz="2800" b="1" dirty="0">
                <a:solidFill>
                  <a:srgbClr val="43505F"/>
                </a:solidFill>
                <a:latin typeface="Raleway" panose="020B0403030101060003" pitchFamily="34" charset="77"/>
              </a:rPr>
              <a:t>www.prefabisolatie.com</a:t>
            </a:r>
          </a:p>
        </p:txBody>
      </p:sp>
      <p:pic>
        <p:nvPicPr>
          <p:cNvPr id="8" name="Afbeelding 7" descr="Afbeelding met patroon, steek, zwart-wit&#10;&#10;Automatisch gegenereerde beschrijving">
            <a:extLst>
              <a:ext uri="{FF2B5EF4-FFF2-40B4-BE49-F238E27FC236}">
                <a16:creationId xmlns:a16="http://schemas.microsoft.com/office/drawing/2014/main" id="{63066AC2-BE14-0218-81E7-C7F1189D44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3001" y="2215933"/>
            <a:ext cx="3129660" cy="3129660"/>
          </a:xfrm>
          <a:prstGeom prst="rect">
            <a:avLst/>
          </a:prstGeom>
        </p:spPr>
      </p:pic>
      <p:pic>
        <p:nvPicPr>
          <p:cNvPr id="9" name="Afbeelding 8" descr="Afbeelding met Lettertype, Graphics, tekst, logo&#10;&#10;Automatisch gegenereerde beschrijving">
            <a:extLst>
              <a:ext uri="{FF2B5EF4-FFF2-40B4-BE49-F238E27FC236}">
                <a16:creationId xmlns:a16="http://schemas.microsoft.com/office/drawing/2014/main" id="{990A102D-8D89-3C3E-5664-FE2106CA79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3067" y="1407021"/>
            <a:ext cx="1506463" cy="475976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4F298E84-3835-C464-6CA1-B0462ED14247}"/>
              </a:ext>
            </a:extLst>
          </p:cNvPr>
          <p:cNvSpPr/>
          <p:nvPr/>
        </p:nvSpPr>
        <p:spPr>
          <a:xfrm>
            <a:off x="8914765" y="1435625"/>
            <a:ext cx="1303066" cy="447372"/>
          </a:xfrm>
          <a:prstGeom prst="rect">
            <a:avLst/>
          </a:prstGeom>
          <a:solidFill>
            <a:srgbClr val="20B0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latin typeface="Futura Std Book" panose="020B0802020204020204" pitchFamily="34" charset="0"/>
              </a:rPr>
              <a:t>SCAN:</a:t>
            </a:r>
          </a:p>
        </p:txBody>
      </p:sp>
    </p:spTree>
    <p:extLst>
      <p:ext uri="{BB962C8B-B14F-4D97-AF65-F5344CB8AC3E}">
        <p14:creationId xmlns:p14="http://schemas.microsoft.com/office/powerpoint/2010/main" val="41463125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ettertype, Graphics, logo, Elektrisch blauw&#10;&#10;Automatisch gegenereerde beschrijving">
            <a:extLst>
              <a:ext uri="{FF2B5EF4-FFF2-40B4-BE49-F238E27FC236}">
                <a16:creationId xmlns:a16="http://schemas.microsoft.com/office/drawing/2014/main" id="{85D6CCFB-7EF6-04D2-8D01-D1F2970F2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067" y="6326357"/>
            <a:ext cx="849514" cy="315804"/>
          </a:xfrm>
          <a:prstGeom prst="rect">
            <a:avLst/>
          </a:prstGeom>
        </p:spPr>
      </p:pic>
      <p:pic>
        <p:nvPicPr>
          <p:cNvPr id="14" name="Afbeelding 13" descr="Afbeelding met tekst, Lettertype, Graphics, schermopname&#10;&#10;Automatisch gegenereerde beschrijving">
            <a:extLst>
              <a:ext uri="{FF2B5EF4-FFF2-40B4-BE49-F238E27FC236}">
                <a16:creationId xmlns:a16="http://schemas.microsoft.com/office/drawing/2014/main" id="{DCE0F22E-2E1D-88D6-EF89-42A656E80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325" y="6330219"/>
            <a:ext cx="1304271" cy="315804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FA6808BF-D5C3-3D32-DA14-C828C3FC00FA}"/>
              </a:ext>
            </a:extLst>
          </p:cNvPr>
          <p:cNvSpPr txBox="1"/>
          <p:nvPr/>
        </p:nvSpPr>
        <p:spPr>
          <a:xfrm>
            <a:off x="884432" y="1030027"/>
            <a:ext cx="8765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43505F"/>
                </a:solidFill>
                <a:latin typeface="Futura Std Book" panose="020B0802020204020204" pitchFamily="34" charset="0"/>
              </a:rPr>
              <a:t>Impressie project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F9B260-EE1D-8096-A46B-C05FF8BE65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11355" y="4288551"/>
            <a:ext cx="3606736" cy="2037805"/>
          </a:xfrm>
          <a:prstGeom prst="rect">
            <a:avLst/>
          </a:prstGeom>
        </p:spPr>
      </p:pic>
      <p:pic>
        <p:nvPicPr>
          <p:cNvPr id="20" name="Afbeelding 19" descr="Afbeelding met buitenshuis, huis, raam, gebouw&#10;&#10;Automatisch gegenereerde beschrijving">
            <a:extLst>
              <a:ext uri="{FF2B5EF4-FFF2-40B4-BE49-F238E27FC236}">
                <a16:creationId xmlns:a16="http://schemas.microsoft.com/office/drawing/2014/main" id="{6AB9F85D-E813-CFFB-DA30-50F0B5D8F7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3781" y="2114182"/>
            <a:ext cx="3619694" cy="2045127"/>
          </a:xfrm>
          <a:prstGeom prst="rect">
            <a:avLst/>
          </a:prstGeom>
        </p:spPr>
      </p:pic>
      <p:pic>
        <p:nvPicPr>
          <p:cNvPr id="22" name="Afbeelding 21" descr="Afbeelding met gebouw, buitenshuis, baksteen, metselwerk&#10;&#10;Automatisch gegenereerde beschrijving">
            <a:extLst>
              <a:ext uri="{FF2B5EF4-FFF2-40B4-BE49-F238E27FC236}">
                <a16:creationId xmlns:a16="http://schemas.microsoft.com/office/drawing/2014/main" id="{44185269-C605-D1F6-49EE-ADB0A6A4E6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626" y="2114182"/>
            <a:ext cx="3619694" cy="2045127"/>
          </a:xfrm>
          <a:prstGeom prst="rect">
            <a:avLst/>
          </a:prstGeom>
        </p:spPr>
      </p:pic>
      <p:pic>
        <p:nvPicPr>
          <p:cNvPr id="24" name="Afbeelding 23" descr="Afbeelding met buitenshuis, gebouw, raam, boom&#10;&#10;Automatisch gegenereerde beschrijving">
            <a:extLst>
              <a:ext uri="{FF2B5EF4-FFF2-40B4-BE49-F238E27FC236}">
                <a16:creationId xmlns:a16="http://schemas.microsoft.com/office/drawing/2014/main" id="{560C7EF1-D416-5C26-680B-765BF3744D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626" y="4281229"/>
            <a:ext cx="3619694" cy="2045127"/>
          </a:xfrm>
          <a:prstGeom prst="rect">
            <a:avLst/>
          </a:prstGeom>
        </p:spPr>
      </p:pic>
      <p:pic>
        <p:nvPicPr>
          <p:cNvPr id="25" name="Afbeelding 24" descr="Afbeelding met patroon, steek, zwart-wit&#10;&#10;Automatisch gegenereerde beschrijving">
            <a:extLst>
              <a:ext uri="{FF2B5EF4-FFF2-40B4-BE49-F238E27FC236}">
                <a16:creationId xmlns:a16="http://schemas.microsoft.com/office/drawing/2014/main" id="{79FDEFE4-11FF-1825-F823-9C47EDB654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53001" y="2215933"/>
            <a:ext cx="3129660" cy="3129660"/>
          </a:xfrm>
          <a:prstGeom prst="rect">
            <a:avLst/>
          </a:prstGeom>
        </p:spPr>
      </p:pic>
      <p:pic>
        <p:nvPicPr>
          <p:cNvPr id="26" name="Afbeelding 25" descr="Afbeelding met Lettertype, Graphics, tekst, logo&#10;&#10;Automatisch gegenereerde beschrijving">
            <a:extLst>
              <a:ext uri="{FF2B5EF4-FFF2-40B4-BE49-F238E27FC236}">
                <a16:creationId xmlns:a16="http://schemas.microsoft.com/office/drawing/2014/main" id="{5056276C-5F7D-B011-2598-C7B93416CF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3067" y="1407021"/>
            <a:ext cx="1506463" cy="475976"/>
          </a:xfrm>
          <a:prstGeom prst="rect">
            <a:avLst/>
          </a:prstGeom>
        </p:spPr>
      </p:pic>
      <p:sp>
        <p:nvSpPr>
          <p:cNvPr id="27" name="Rechthoek 26">
            <a:extLst>
              <a:ext uri="{FF2B5EF4-FFF2-40B4-BE49-F238E27FC236}">
                <a16:creationId xmlns:a16="http://schemas.microsoft.com/office/drawing/2014/main" id="{21D5262B-B5D6-B803-F25D-50402A4EC0DF}"/>
              </a:ext>
            </a:extLst>
          </p:cNvPr>
          <p:cNvSpPr/>
          <p:nvPr/>
        </p:nvSpPr>
        <p:spPr>
          <a:xfrm>
            <a:off x="8914765" y="1435625"/>
            <a:ext cx="1303066" cy="447372"/>
          </a:xfrm>
          <a:prstGeom prst="rect">
            <a:avLst/>
          </a:prstGeom>
          <a:solidFill>
            <a:srgbClr val="20B0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latin typeface="Futura Std Book" panose="020B0802020204020204" pitchFamily="34" charset="0"/>
              </a:rPr>
              <a:t>SCAN:</a:t>
            </a:r>
          </a:p>
        </p:txBody>
      </p:sp>
    </p:spTree>
    <p:extLst>
      <p:ext uri="{BB962C8B-B14F-4D97-AF65-F5344CB8AC3E}">
        <p14:creationId xmlns:p14="http://schemas.microsoft.com/office/powerpoint/2010/main" val="32173803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</Words>
  <Application>Microsoft Office PowerPoint</Application>
  <PresentationFormat>Breedbeeld</PresentationFormat>
  <Paragraphs>31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Futura Std Book</vt:lpstr>
      <vt:lpstr>Raleway</vt:lpstr>
      <vt:lpstr>Wingdings</vt:lpstr>
      <vt:lpstr>Kantoorthema</vt:lpstr>
      <vt:lpstr>Biobased na-isoleren in één dag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Hoogerwaard | OnderhoudNL</dc:creator>
  <cp:lastModifiedBy>Andy Wagenaar</cp:lastModifiedBy>
  <cp:revision>7</cp:revision>
  <dcterms:created xsi:type="dcterms:W3CDTF">2024-11-24T13:34:29Z</dcterms:created>
  <dcterms:modified xsi:type="dcterms:W3CDTF">2024-12-03T11:38:28Z</dcterms:modified>
</cp:coreProperties>
</file>