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0_D69609FB.xml" ContentType="application/vnd.ms-powerpoint.comments+xml"/>
  <Override PartName="/ppt/comments/modernComment_101_7219E46D.xml" ContentType="application/vnd.ms-powerpoint.comments+xml"/>
  <Override PartName="/ppt/comments/modernComment_102_829FD156.xml" ContentType="application/vnd.ms-powerpoint.comments+xml"/>
  <Override PartName="/ppt/comments/modernComment_103_40BA1177.xml" ContentType="application/vnd.ms-powerpoint.comments+xml"/>
  <Override PartName="/ppt/notesSlides/notesSlide1.xml" ContentType="application/vnd.openxmlformats-officedocument.presentationml.notesSlide+xml"/>
  <Override PartName="/ppt/comments/modernComment_105_F723B553.xml" ContentType="application/vnd.ms-powerpoint.comments+xml"/>
  <Override PartName="/ppt/notesSlides/notesSlide2.xml" ContentType="application/vnd.openxmlformats-officedocument.presentationml.notesSlide+xml"/>
  <Override PartName="/ppt/comments/modernComment_106_BFC55423.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1" r:id="rId6"/>
    <p:sldId id="262" r:id="rId7"/>
    <p:sldId id="263" r:id="rId8"/>
    <p:sldId id="265" r:id="rId9"/>
    <p:sldId id="267"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84F170-4857-680E-9689-D1D2C4C953D3}" name="Martin Hoogerwaard | OnderhoudNL" initials="" userId="S::m.hoogerwaard@Onderhoudnl.nl::71542ab3-c3d8-4c57-9a18-ffd2f46f22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05F"/>
    <a:srgbClr val="C0C8CD"/>
    <a:srgbClr val="9CCDE4"/>
    <a:srgbClr val="1CB0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31"/>
    <p:restoredTop sz="94720"/>
  </p:normalViewPr>
  <p:slideViewPr>
    <p:cSldViewPr snapToGrid="0">
      <p:cViewPr varScale="1">
        <p:scale>
          <a:sx n="83" d="100"/>
          <a:sy n="83" d="100"/>
        </p:scale>
        <p:origin x="6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modernComment_100_D69609FB.xml><?xml version="1.0" encoding="utf-8"?>
<p188:cmLst xmlns:a="http://schemas.openxmlformats.org/drawingml/2006/main" xmlns:r="http://schemas.openxmlformats.org/officeDocument/2006/relationships" xmlns:p188="http://schemas.microsoft.com/office/powerpoint/2018/8/main">
  <p188:cm id="{2A75C6ED-409F-0F46-96BB-DEAEEA7087DB}"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B6244341-1887-7843-B648-4C3EE6637385}"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1_7219E46D.xml><?xml version="1.0" encoding="utf-8"?>
<p188:cmLst xmlns:a="http://schemas.openxmlformats.org/drawingml/2006/main" xmlns:r="http://schemas.openxmlformats.org/officeDocument/2006/relationships" xmlns:p188="http://schemas.microsoft.com/office/powerpoint/2018/8/main">
  <p188:cm id="{B1D8D5F6-1405-C949-89F2-CEEFFF884C7E}"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677737CF-E702-4B41-851D-F903B2DF3E7E}"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2_829FD156.xml><?xml version="1.0" encoding="utf-8"?>
<p188:cmLst xmlns:a="http://schemas.openxmlformats.org/drawingml/2006/main" xmlns:r="http://schemas.openxmlformats.org/officeDocument/2006/relationships" xmlns:p188="http://schemas.microsoft.com/office/powerpoint/2018/8/main">
  <p188:cm id="{F6C9DBB9-5830-3742-B184-42AB71B60C60}"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4B5F5E6F-B363-5341-ADAA-9DA7B492C16A}"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3_40BA1177.xml><?xml version="1.0" encoding="utf-8"?>
<p188:cmLst xmlns:a="http://schemas.openxmlformats.org/drawingml/2006/main" xmlns:r="http://schemas.openxmlformats.org/officeDocument/2006/relationships" xmlns:p188="http://schemas.microsoft.com/office/powerpoint/2018/8/main">
  <p188:cm id="{6F33DB25-732E-7940-BF76-E6B286771A44}"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1BB0544D-D1EC-DD42-8E79-FF0076F0BF68}"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5_F723B553.xml><?xml version="1.0" encoding="utf-8"?>
<p188:cmLst xmlns:a="http://schemas.openxmlformats.org/drawingml/2006/main" xmlns:r="http://schemas.openxmlformats.org/officeDocument/2006/relationships" xmlns:p188="http://schemas.microsoft.com/office/powerpoint/2018/8/main">
  <p188:cm id="{16253065-00CE-A145-99DD-F0E6E4A56F40}"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562090E7-6EF0-F641-8FF2-E14176E878FF}"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6_BFC55423.xml><?xml version="1.0" encoding="utf-8"?>
<p188:cmLst xmlns:a="http://schemas.openxmlformats.org/drawingml/2006/main" xmlns:r="http://schemas.openxmlformats.org/officeDocument/2006/relationships" xmlns:p188="http://schemas.microsoft.com/office/powerpoint/2018/8/main">
  <p188:cm id="{2D47075A-6F28-3141-8CE1-726B3132BC6E}"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EF97E856-64F7-9D4D-BF24-5EED3932B4F5}"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0A3CE-F46A-D945-A81F-B879B23968A1}" type="datetimeFigureOut">
              <a:rPr lang="nl-NL" smtClean="0"/>
              <a:t>6-12-2024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3C581-8B9F-084F-A1F5-929375BB2946}" type="slidenum">
              <a:rPr lang="nl-NL" smtClean="0"/>
              <a:t>‹nr.›</a:t>
            </a:fld>
            <a:endParaRPr lang="nl-NL"/>
          </a:p>
        </p:txBody>
      </p:sp>
    </p:spTree>
    <p:extLst>
      <p:ext uri="{BB962C8B-B14F-4D97-AF65-F5344CB8AC3E}">
        <p14:creationId xmlns:p14="http://schemas.microsoft.com/office/powerpoint/2010/main" val="2758532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373C581-8B9F-084F-A1F5-929375BB2946}" type="slidenum">
              <a:rPr lang="nl-NL" smtClean="0"/>
              <a:t>5</a:t>
            </a:fld>
            <a:endParaRPr lang="nl-NL"/>
          </a:p>
        </p:txBody>
      </p:sp>
    </p:spTree>
    <p:extLst>
      <p:ext uri="{BB962C8B-B14F-4D97-AF65-F5344CB8AC3E}">
        <p14:creationId xmlns:p14="http://schemas.microsoft.com/office/powerpoint/2010/main" val="998544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373C581-8B9F-084F-A1F5-929375BB2946}" type="slidenum">
              <a:rPr lang="nl-NL" smtClean="0"/>
              <a:t>6</a:t>
            </a:fld>
            <a:endParaRPr lang="nl-NL"/>
          </a:p>
        </p:txBody>
      </p:sp>
    </p:spTree>
    <p:extLst>
      <p:ext uri="{BB962C8B-B14F-4D97-AF65-F5344CB8AC3E}">
        <p14:creationId xmlns:p14="http://schemas.microsoft.com/office/powerpoint/2010/main" val="306821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70700A-5CBD-668A-D208-3C2465C0196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9FD27D7-E540-3187-185A-1D06A12E4C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6E9A3E3-9F9D-4DA2-B308-27E622BC36C2}"/>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AC227ED6-90BB-8BA9-21B6-B886047395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C94244B-2ED1-FB7D-1766-F27A78A345FA}"/>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4167252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B3EF8C-4C31-2290-7625-E2C6032CCA4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2C00510-C711-0859-5E56-0EC9E8122D6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9403D3-3A5A-88C3-102D-DD478B8362D7}"/>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4F7C8006-2831-CA97-0DA8-03D43F2EED2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7831A7-8C71-CB1A-9217-B70FE91A43AC}"/>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43431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BA82CD-FEEA-231A-8725-7D935369064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1BE6E22-6DD9-A178-313B-6AEF6BD833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ABF46E4-8D8A-EE68-922A-FB9959EFC50D}"/>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39522B33-87C5-3950-1383-D6CC7F5D974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0B00AA-2CD2-169E-587C-2B0C96452BCD}"/>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65199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EAF79-A7AA-72E4-8929-44D77DBC6D2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D2944D7-E03E-696B-3560-13226D72FBB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767176F-B9E3-1E38-B018-A6D1226B073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225C84DA-2873-6732-871C-70E30BEF3A0F}"/>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6" name="Tijdelijke aanduiding voor voettekst 5">
            <a:extLst>
              <a:ext uri="{FF2B5EF4-FFF2-40B4-BE49-F238E27FC236}">
                <a16:creationId xmlns:a16="http://schemas.microsoft.com/office/drawing/2014/main" id="{59F38FA7-160E-622A-59CE-6BD658C70B5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E2FA47E-FCF0-4182-B859-9551A150A888}"/>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56228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D55F8D-2A44-520F-5CEA-104F2C686D5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8AB7C51-5F80-CA56-0274-F108531920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9089E55-E8F1-B4CD-E909-0AE29DC584A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3A4CAD9-81FF-E7B3-61C0-5D9344781B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80C15C8-CE9E-02C8-B48D-5040A78E383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8EF4CC5-849B-5F01-BE1B-EEADE420E4B8}"/>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8" name="Tijdelijke aanduiding voor voettekst 7">
            <a:extLst>
              <a:ext uri="{FF2B5EF4-FFF2-40B4-BE49-F238E27FC236}">
                <a16:creationId xmlns:a16="http://schemas.microsoft.com/office/drawing/2014/main" id="{862D1BCD-12EF-F0FE-D94C-4BC66AB7A29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5137228-BB74-0D34-D39F-730FF94DB2F0}"/>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61600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E6BDA-8E19-906C-38A3-F753731E30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AA3C90F-E577-3712-C4B3-7A7B6E7F6738}"/>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4" name="Tijdelijke aanduiding voor voettekst 3">
            <a:extLst>
              <a:ext uri="{FF2B5EF4-FFF2-40B4-BE49-F238E27FC236}">
                <a16:creationId xmlns:a16="http://schemas.microsoft.com/office/drawing/2014/main" id="{6CE1E974-EC43-C91D-B20D-9E9FC2B4641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943BA0F-5FB5-62C9-BDBF-E48755ECB409}"/>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1989827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A950198-E988-B56C-A505-454C084F44FC}"/>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3" name="Tijdelijke aanduiding voor voettekst 2">
            <a:extLst>
              <a:ext uri="{FF2B5EF4-FFF2-40B4-BE49-F238E27FC236}">
                <a16:creationId xmlns:a16="http://schemas.microsoft.com/office/drawing/2014/main" id="{7C0220DD-48AF-F038-7F35-5B78A693971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36B10AF-7460-EC79-D4E6-5E55D3797F61}"/>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38675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9CB7B-A902-A58A-A4D3-DB4F5AA24A4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3D099B0-4BF1-FD78-4503-CF6219453A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75B7F04-1B0E-3A1F-43AA-9CDAE099FB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350AE27-03C3-36F8-E994-472BE772D582}"/>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6" name="Tijdelijke aanduiding voor voettekst 5">
            <a:extLst>
              <a:ext uri="{FF2B5EF4-FFF2-40B4-BE49-F238E27FC236}">
                <a16:creationId xmlns:a16="http://schemas.microsoft.com/office/drawing/2014/main" id="{78E7577F-DA8B-2405-45C8-2FEDBA5939D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4B3F60-7B87-480A-9DDA-97A494D5CE6F}"/>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181336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97FCD-0C1E-2FCF-0F00-A70C3B13303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F3B94A3-81AD-A240-1D9E-6C0CDE5E63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D33B560-3850-94F3-F743-44946F3DF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14FBDD1-C17A-3D8B-95F0-3A755DC609BA}"/>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6" name="Tijdelijke aanduiding voor voettekst 5">
            <a:extLst>
              <a:ext uri="{FF2B5EF4-FFF2-40B4-BE49-F238E27FC236}">
                <a16:creationId xmlns:a16="http://schemas.microsoft.com/office/drawing/2014/main" id="{3160B67C-3221-C2FE-AE2E-39598872C47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29292A2-303F-FC1F-FAAD-AC64B638E308}"/>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77873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42213-5145-F1FA-06A6-EFD4F439D3D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A211A7D-7B5A-25B6-BDEA-42691F37DA7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B6394D8-931C-8844-7BF0-6C5C7D54D872}"/>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2D9FAA95-1D24-7861-76A0-DD3507756A5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FC9A7C6-5883-6A96-B0F0-1204C0A0D5A0}"/>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63558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0AE2D5C-1B06-78C3-CA98-80E81BAC77D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DA1F12A-6997-7199-4C13-2A0F3F5BC54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1F3255-C073-D1DF-13CB-54ECF523BDC6}"/>
              </a:ext>
            </a:extLst>
          </p:cNvPr>
          <p:cNvSpPr>
            <a:spLocks noGrp="1"/>
          </p:cNvSpPr>
          <p:nvPr>
            <p:ph type="dt" sz="half" idx="10"/>
          </p:nvPr>
        </p:nvSpPr>
        <p:spPr/>
        <p:txBody>
          <a:body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C3AE64AC-C951-9409-E21C-1008AFF121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1E062C-8E7C-B141-AAB1-AA324ED89286}"/>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21141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C152625-0928-F8A7-7D45-350D4CA0B5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370A9C5-DB6E-10A4-5ADD-12463AE5A3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455F81-06D5-2470-2803-DAD5A1162E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94337-DF08-744C-B22A-46F16827BA7B}" type="datetimeFigureOut">
              <a:rPr lang="nl-NL" smtClean="0"/>
              <a:t>6-12-2024</a:t>
            </a:fld>
            <a:endParaRPr lang="nl-NL"/>
          </a:p>
        </p:txBody>
      </p:sp>
      <p:sp>
        <p:nvSpPr>
          <p:cNvPr id="5" name="Tijdelijke aanduiding voor voettekst 4">
            <a:extLst>
              <a:ext uri="{FF2B5EF4-FFF2-40B4-BE49-F238E27FC236}">
                <a16:creationId xmlns:a16="http://schemas.microsoft.com/office/drawing/2014/main" id="{6206CFFD-FEE4-D962-FCE1-F890F12042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94480772-97DF-156E-465A-53C926FD33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355E7-964B-9D45-BC3A-816BB3FB082B}" type="slidenum">
              <a:rPr lang="nl-NL" smtClean="0"/>
              <a:t>‹nr.›</a:t>
            </a:fld>
            <a:endParaRPr lang="nl-NL"/>
          </a:p>
        </p:txBody>
      </p:sp>
    </p:spTree>
    <p:extLst>
      <p:ext uri="{BB962C8B-B14F-4D97-AF65-F5344CB8AC3E}">
        <p14:creationId xmlns:p14="http://schemas.microsoft.com/office/powerpoint/2010/main" val="4194966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png"/><Relationship Id="rId2" Type="http://schemas.microsoft.com/office/2018/10/relationships/comments" Target="../comments/modernComment_100_D69609FB.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openxmlformats.org/officeDocument/2006/relationships/image" Target="../media/image7.jpg"/><Relationship Id="rId7" Type="http://schemas.openxmlformats.org/officeDocument/2006/relationships/image" Target="../media/image9.jpg"/><Relationship Id="rId12" Type="http://schemas.openxmlformats.org/officeDocument/2006/relationships/image" Target="../media/image14.jpeg"/><Relationship Id="rId2" Type="http://schemas.microsoft.com/office/2018/10/relationships/comments" Target="../comments/modernComment_101_7219E46D.xml"/><Relationship Id="rId1" Type="http://schemas.openxmlformats.org/officeDocument/2006/relationships/slideLayout" Target="../slideLayouts/slideLayout1.xml"/><Relationship Id="rId6" Type="http://schemas.openxmlformats.org/officeDocument/2006/relationships/image" Target="../media/image8.jpg"/><Relationship Id="rId11" Type="http://schemas.openxmlformats.org/officeDocument/2006/relationships/image" Target="../media/image13.jpg"/><Relationship Id="rId5" Type="http://schemas.openxmlformats.org/officeDocument/2006/relationships/image" Target="../media/image2.jpg"/><Relationship Id="rId10" Type="http://schemas.openxmlformats.org/officeDocument/2006/relationships/image" Target="../media/image12.png"/><Relationship Id="rId4" Type="http://schemas.openxmlformats.org/officeDocument/2006/relationships/image" Target="../media/image1.jp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jpg"/><Relationship Id="rId2" Type="http://schemas.microsoft.com/office/2018/10/relationships/comments" Target="../comments/modernComment_102_829FD156.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2.jp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microsoft.com/office/2018/10/relationships/comments" Target="../comments/modernComment_103_40BA1177.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microsoft.com/office/2018/10/relationships/comments" Target="../comments/modernComment_105_F723B553.xml"/><Relationship Id="rId7" Type="http://schemas.openxmlformats.org/officeDocument/2006/relationships/image" Target="../media/image9.jpg"/><Relationship Id="rId12"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g"/><Relationship Id="rId11" Type="http://schemas.openxmlformats.org/officeDocument/2006/relationships/image" Target="../media/image12.png"/><Relationship Id="rId5" Type="http://schemas.openxmlformats.org/officeDocument/2006/relationships/image" Target="../media/image1.jpg"/><Relationship Id="rId10" Type="http://schemas.openxmlformats.org/officeDocument/2006/relationships/image" Target="../media/image14.jpeg"/><Relationship Id="rId4" Type="http://schemas.openxmlformats.org/officeDocument/2006/relationships/image" Target="../media/image7.jpg"/><Relationship Id="rId9" Type="http://schemas.openxmlformats.org/officeDocument/2006/relationships/image" Target="../media/image19.jpg"/><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06_BFC55423.xm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fgeronde rechthoek 14">
            <a:extLst>
              <a:ext uri="{FF2B5EF4-FFF2-40B4-BE49-F238E27FC236}">
                <a16:creationId xmlns:a16="http://schemas.microsoft.com/office/drawing/2014/main" id="{44DB5BE0-E045-3C14-2137-7F0F441858E2}"/>
              </a:ext>
            </a:extLst>
          </p:cNvPr>
          <p:cNvSpPr/>
          <p:nvPr/>
        </p:nvSpPr>
        <p:spPr>
          <a:xfrm>
            <a:off x="-3432454" y="318541"/>
            <a:ext cx="4482059" cy="6220918"/>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8301C368-9A6C-115F-E748-78A382C74A8C}"/>
              </a:ext>
            </a:extLst>
          </p:cNvPr>
          <p:cNvSpPr>
            <a:spLocks noGrp="1"/>
          </p:cNvSpPr>
          <p:nvPr>
            <p:ph type="ctrTitle"/>
          </p:nvPr>
        </p:nvSpPr>
        <p:spPr>
          <a:xfrm>
            <a:off x="1049605" y="1841770"/>
            <a:ext cx="6518514" cy="2138387"/>
          </a:xfrm>
        </p:spPr>
        <p:txBody>
          <a:bodyPr>
            <a:normAutofit fontScale="90000"/>
          </a:bodyPr>
          <a:lstStyle/>
          <a:p>
            <a:pPr algn="l"/>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r>
              <a:rPr lang="nl-NL" sz="4900" dirty="0">
                <a:solidFill>
                  <a:schemeClr val="accent6">
                    <a:lumMod val="75000"/>
                  </a:schemeClr>
                </a:solidFill>
                <a:latin typeface="Futura Std Book" panose="020B0802020204020204" pitchFamily="34" charset="0"/>
              </a:rPr>
              <a:t>Een </a:t>
            </a:r>
            <a:r>
              <a:rPr lang="nl-NL" sz="4900" dirty="0" err="1">
                <a:solidFill>
                  <a:schemeClr val="accent6">
                    <a:lumMod val="75000"/>
                  </a:schemeClr>
                </a:solidFill>
                <a:latin typeface="Futura Std Book" panose="020B0802020204020204" pitchFamily="34" charset="0"/>
              </a:rPr>
              <a:t>Biobased</a:t>
            </a:r>
            <a:r>
              <a:rPr lang="nl-NL" sz="4900" dirty="0">
                <a:solidFill>
                  <a:schemeClr val="accent6">
                    <a:lumMod val="75000"/>
                  </a:schemeClr>
                </a:solidFill>
                <a:latin typeface="Futura Std Book" panose="020B0802020204020204" pitchFamily="34" charset="0"/>
              </a:rPr>
              <a:t> nieuwe </a:t>
            </a:r>
            <a:r>
              <a:rPr lang="nl-NL" sz="4900" dirty="0" err="1">
                <a:solidFill>
                  <a:schemeClr val="accent6">
                    <a:lumMod val="75000"/>
                  </a:schemeClr>
                </a:solidFill>
                <a:latin typeface="Futura Std Book" panose="020B0802020204020204" pitchFamily="34" charset="0"/>
              </a:rPr>
              <a:t>outphit</a:t>
            </a:r>
            <a:r>
              <a:rPr lang="nl-NL" sz="4900" dirty="0">
                <a:solidFill>
                  <a:schemeClr val="accent6">
                    <a:lumMod val="75000"/>
                  </a:schemeClr>
                </a:solidFill>
                <a:latin typeface="Futura Std Book" panose="020B0802020204020204" pitchFamily="34" charset="0"/>
              </a:rPr>
              <a:t> </a:t>
            </a:r>
            <a:br>
              <a:rPr lang="nl-NL" sz="4900" dirty="0">
                <a:solidFill>
                  <a:schemeClr val="accent6">
                    <a:lumMod val="75000"/>
                  </a:schemeClr>
                </a:solidFill>
                <a:latin typeface="Futura Std Book" panose="020B0802020204020204" pitchFamily="34" charset="0"/>
              </a:rPr>
            </a:br>
            <a:r>
              <a:rPr lang="nl-NL" sz="3100" dirty="0">
                <a:solidFill>
                  <a:schemeClr val="accent6">
                    <a:lumMod val="75000"/>
                  </a:schemeClr>
                </a:solidFill>
                <a:latin typeface="Futura Std Book" panose="020B0802020204020204" pitchFamily="34" charset="0"/>
              </a:rPr>
              <a:t>Natuurlijke vezels, </a:t>
            </a:r>
            <a:endParaRPr lang="nl-NL" dirty="0">
              <a:solidFill>
                <a:schemeClr val="accent6">
                  <a:lumMod val="75000"/>
                </a:schemeClr>
              </a:solidFill>
              <a:latin typeface="Futura Std Book" panose="020B0802020204020204" pitchFamily="34" charset="0"/>
            </a:endParaRPr>
          </a:p>
        </p:txBody>
      </p:sp>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3"/>
          <a:stretch>
            <a:fillRect/>
          </a:stretch>
        </p:blipFill>
        <p:spPr>
          <a:xfrm>
            <a:off x="1614442" y="1626919"/>
            <a:ext cx="1274635" cy="473842"/>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4"/>
          <a:stretch>
            <a:fillRect/>
          </a:stretch>
        </p:blipFill>
        <p:spPr>
          <a:xfrm>
            <a:off x="2889077" y="1616299"/>
            <a:ext cx="2000829" cy="484462"/>
          </a:xfrm>
          <a:prstGeom prst="rect">
            <a:avLst/>
          </a:prstGeom>
        </p:spPr>
      </p:pic>
      <p:pic>
        <p:nvPicPr>
          <p:cNvPr id="20" name="Afbeelding 19">
            <a:extLst>
              <a:ext uri="{FF2B5EF4-FFF2-40B4-BE49-F238E27FC236}">
                <a16:creationId xmlns:a16="http://schemas.microsoft.com/office/drawing/2014/main" id="{248DDB1C-1C04-90F6-C8A0-A94ECEC83FF8}"/>
              </a:ext>
            </a:extLst>
          </p:cNvPr>
          <p:cNvPicPr>
            <a:picLocks noChangeAspect="1"/>
          </p:cNvPicPr>
          <p:nvPr/>
        </p:nvPicPr>
        <p:blipFill>
          <a:blip r:embed="rId5"/>
          <a:stretch>
            <a:fillRect/>
          </a:stretch>
        </p:blipFill>
        <p:spPr>
          <a:xfrm>
            <a:off x="8096077" y="5920992"/>
            <a:ext cx="935307" cy="3903892"/>
          </a:xfrm>
          <a:prstGeom prst="rect">
            <a:avLst/>
          </a:prstGeom>
        </p:spPr>
      </p:pic>
      <p:pic>
        <p:nvPicPr>
          <p:cNvPr id="21" name="Afbeelding 20">
            <a:extLst>
              <a:ext uri="{FF2B5EF4-FFF2-40B4-BE49-F238E27FC236}">
                <a16:creationId xmlns:a16="http://schemas.microsoft.com/office/drawing/2014/main" id="{C3AA19CA-A85A-0A28-8826-DEEC818340EC}"/>
              </a:ext>
            </a:extLst>
          </p:cNvPr>
          <p:cNvPicPr>
            <a:picLocks noChangeAspect="1"/>
          </p:cNvPicPr>
          <p:nvPr/>
        </p:nvPicPr>
        <p:blipFill>
          <a:blip r:embed="rId6"/>
          <a:stretch>
            <a:fillRect/>
          </a:stretch>
        </p:blipFill>
        <p:spPr>
          <a:xfrm>
            <a:off x="9158746" y="5967577"/>
            <a:ext cx="1784965" cy="571882"/>
          </a:xfrm>
          <a:prstGeom prst="rect">
            <a:avLst/>
          </a:prstGeom>
        </p:spPr>
      </p:pic>
      <p:pic>
        <p:nvPicPr>
          <p:cNvPr id="4" name="Afbeelding 3" descr="Afbeelding met tekst, poster, ontwerp, grafische vormgeving&#10;&#10;Automatisch gegenereerde beschrijving">
            <a:extLst>
              <a:ext uri="{FF2B5EF4-FFF2-40B4-BE49-F238E27FC236}">
                <a16:creationId xmlns:a16="http://schemas.microsoft.com/office/drawing/2014/main" id="{9BB3EED0-2069-E63C-183D-31C334B8D7EB}"/>
              </a:ext>
            </a:extLst>
          </p:cNvPr>
          <p:cNvPicPr>
            <a:picLocks noChangeAspect="1"/>
          </p:cNvPicPr>
          <p:nvPr/>
        </p:nvPicPr>
        <p:blipFill>
          <a:blip r:embed="rId7"/>
          <a:stretch>
            <a:fillRect/>
          </a:stretch>
        </p:blipFill>
        <p:spPr>
          <a:xfrm>
            <a:off x="1524000" y="4059936"/>
            <a:ext cx="2505456" cy="2653816"/>
          </a:xfrm>
          <a:prstGeom prst="rect">
            <a:avLst/>
          </a:prstGeom>
        </p:spPr>
      </p:pic>
      <p:pic>
        <p:nvPicPr>
          <p:cNvPr id="7" name="Afbeelding 6">
            <a:extLst>
              <a:ext uri="{FF2B5EF4-FFF2-40B4-BE49-F238E27FC236}">
                <a16:creationId xmlns:a16="http://schemas.microsoft.com/office/drawing/2014/main" id="{EABAA67A-6CF5-EA84-5E9F-16C744BFA649}"/>
              </a:ext>
            </a:extLst>
          </p:cNvPr>
          <p:cNvPicPr>
            <a:picLocks noChangeAspect="1"/>
          </p:cNvPicPr>
          <p:nvPr/>
        </p:nvPicPr>
        <p:blipFill>
          <a:blip r:embed="rId8"/>
          <a:stretch>
            <a:fillRect/>
          </a:stretch>
        </p:blipFill>
        <p:spPr>
          <a:xfrm>
            <a:off x="7161581" y="1310346"/>
            <a:ext cx="5256663" cy="4237305"/>
          </a:xfrm>
          <a:prstGeom prst="rect">
            <a:avLst/>
          </a:prstGeom>
        </p:spPr>
      </p:pic>
    </p:spTree>
    <p:extLst>
      <p:ext uri="{BB962C8B-B14F-4D97-AF65-F5344CB8AC3E}">
        <p14:creationId xmlns:p14="http://schemas.microsoft.com/office/powerpoint/2010/main" val="360015717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descr="Afbeelding met persoon, boek, nagel, overdekt&#10;&#10;Automatisch gegenereerde beschrijving">
            <a:extLst>
              <a:ext uri="{FF2B5EF4-FFF2-40B4-BE49-F238E27FC236}">
                <a16:creationId xmlns:a16="http://schemas.microsoft.com/office/drawing/2014/main" id="{FB09B896-71E6-CABF-743D-DA73579EACBE}"/>
              </a:ext>
            </a:extLst>
          </p:cNvPr>
          <p:cNvPicPr>
            <a:picLocks noChangeAspect="1"/>
          </p:cNvPicPr>
          <p:nvPr/>
        </p:nvPicPr>
        <p:blipFill>
          <a:blip r:embed="rId3">
            <a:alphaModFix amt="15000"/>
          </a:blip>
          <a:stretch>
            <a:fillRect/>
          </a:stretch>
        </p:blipFill>
        <p:spPr>
          <a:xfrm>
            <a:off x="-3177204" y="870518"/>
            <a:ext cx="11455942" cy="5754046"/>
          </a:xfrm>
          <a:prstGeom prst="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sp>
        <p:nvSpPr>
          <p:cNvPr id="6" name="Tekstvak 5">
            <a:extLst>
              <a:ext uri="{FF2B5EF4-FFF2-40B4-BE49-F238E27FC236}">
                <a16:creationId xmlns:a16="http://schemas.microsoft.com/office/drawing/2014/main" id="{BB0E0131-EC00-10F0-83A4-0559954D2656}"/>
              </a:ext>
            </a:extLst>
          </p:cNvPr>
          <p:cNvSpPr txBox="1"/>
          <p:nvPr/>
        </p:nvSpPr>
        <p:spPr>
          <a:xfrm>
            <a:off x="1151714" y="1951740"/>
            <a:ext cx="6571347" cy="2031325"/>
          </a:xfrm>
          <a:prstGeom prst="rect">
            <a:avLst/>
          </a:prstGeom>
          <a:noFill/>
        </p:spPr>
        <p:txBody>
          <a:bodyPr wrap="square" rtlCol="0">
            <a:spAutoFit/>
          </a:bodyPr>
          <a:lstStyle/>
          <a:p>
            <a:r>
              <a:rPr lang="nl-NL" b="1" dirty="0">
                <a:solidFill>
                  <a:srgbClr val="43505F"/>
                </a:solidFill>
                <a:latin typeface="Raleway" panose="020B0403030101060003" pitchFamily="34" charset="77"/>
              </a:rPr>
              <a:t>Wat we o.a. doen in 2025</a:t>
            </a:r>
          </a:p>
          <a:p>
            <a:r>
              <a:rPr lang="nl-NL" b="1" dirty="0">
                <a:solidFill>
                  <a:srgbClr val="43505F"/>
                </a:solidFill>
                <a:latin typeface="Raleway" panose="020B0403030101060003" pitchFamily="34" charset="77"/>
              </a:rPr>
              <a:t>Volledige renovatie van een vrijstaande, half vrijstaande en een tussen woning uit 1950/1925/1958. Wat we doen</a:t>
            </a:r>
          </a:p>
          <a:p>
            <a:r>
              <a:rPr lang="nl-NL" b="1" dirty="0">
                <a:solidFill>
                  <a:srgbClr val="43505F"/>
                </a:solidFill>
                <a:latin typeface="Raleway" panose="020B0403030101060003" pitchFamily="34" charset="77"/>
              </a:rPr>
              <a:t>Vloer, Wanden en daken Low Tech high performances Gezonde materialen en hoge prestaties. 25Kwh/m2  We elimineren Beton en EPS door Hennep vezels en schelpen voor een gezonde vloer.</a:t>
            </a:r>
          </a:p>
        </p:txBody>
      </p:sp>
      <p:pic>
        <p:nvPicPr>
          <p:cNvPr id="8" name="Afbeelding 7" descr="Afbeelding met Lettertype, tekst, Graphics, schermopname&#10;&#10;Automatisch gegenereerde beschrijving">
            <a:extLst>
              <a:ext uri="{FF2B5EF4-FFF2-40B4-BE49-F238E27FC236}">
                <a16:creationId xmlns:a16="http://schemas.microsoft.com/office/drawing/2014/main" id="{51A5A29F-1E9E-522B-8314-902327599346}"/>
              </a:ext>
            </a:extLst>
          </p:cNvPr>
          <p:cNvPicPr>
            <a:picLocks noChangeAspect="1"/>
          </p:cNvPicPr>
          <p:nvPr/>
        </p:nvPicPr>
        <p:blipFill>
          <a:blip r:embed="rId6"/>
          <a:stretch>
            <a:fillRect/>
          </a:stretch>
        </p:blipFill>
        <p:spPr>
          <a:xfrm>
            <a:off x="1263000" y="1407021"/>
            <a:ext cx="1232006" cy="473843"/>
          </a:xfrm>
          <a:prstGeom prst="rect">
            <a:avLst/>
          </a:prstGeom>
        </p:spPr>
      </p:pic>
      <p:pic>
        <p:nvPicPr>
          <p:cNvPr id="11" name="Afbeelding 10" descr="Afbeelding met tekst, Lettertype, Graphics, logo&#10;&#10;Automatisch gegenereerde beschrijving">
            <a:extLst>
              <a:ext uri="{FF2B5EF4-FFF2-40B4-BE49-F238E27FC236}">
                <a16:creationId xmlns:a16="http://schemas.microsoft.com/office/drawing/2014/main" id="{4B5362BD-05C9-86B7-E8E9-1AC4F03AFD6C}"/>
              </a:ext>
            </a:extLst>
          </p:cNvPr>
          <p:cNvPicPr>
            <a:picLocks noChangeAspect="1"/>
          </p:cNvPicPr>
          <p:nvPr/>
        </p:nvPicPr>
        <p:blipFill>
          <a:blip r:embed="rId7"/>
          <a:stretch>
            <a:fillRect/>
          </a:stretch>
        </p:blipFill>
        <p:spPr>
          <a:xfrm>
            <a:off x="4743822" y="4016428"/>
            <a:ext cx="1303066" cy="473842"/>
          </a:xfrm>
          <a:prstGeom prst="rect">
            <a:avLst/>
          </a:prstGeom>
        </p:spPr>
      </p:pic>
      <p:sp>
        <p:nvSpPr>
          <p:cNvPr id="12" name="Tekstvak 11">
            <a:extLst>
              <a:ext uri="{FF2B5EF4-FFF2-40B4-BE49-F238E27FC236}">
                <a16:creationId xmlns:a16="http://schemas.microsoft.com/office/drawing/2014/main" id="{4FEAF481-BBC4-8FB4-F7B5-91F703381C2F}"/>
              </a:ext>
            </a:extLst>
          </p:cNvPr>
          <p:cNvSpPr txBox="1"/>
          <p:nvPr/>
        </p:nvSpPr>
        <p:spPr>
          <a:xfrm>
            <a:off x="4213195" y="4720030"/>
            <a:ext cx="3929322" cy="1077218"/>
          </a:xfrm>
          <a:prstGeom prst="rect">
            <a:avLst/>
          </a:prstGeom>
          <a:noFill/>
        </p:spPr>
        <p:txBody>
          <a:bodyPr wrap="square" rtlCol="0">
            <a:spAutoFit/>
          </a:bodyPr>
          <a:lstStyle/>
          <a:p>
            <a:r>
              <a:rPr lang="nl-NL" sz="3200" b="1" dirty="0">
                <a:solidFill>
                  <a:srgbClr val="43505F"/>
                </a:solidFill>
                <a:latin typeface="Raleway" panose="020B0403030101060003" pitchFamily="34" charset="77"/>
              </a:rPr>
              <a:t>Tilburg </a:t>
            </a:r>
            <a:r>
              <a:rPr lang="nl-NL" sz="3200" b="1" dirty="0" err="1">
                <a:solidFill>
                  <a:srgbClr val="43505F"/>
                </a:solidFill>
                <a:latin typeface="Raleway" panose="020B0403030101060003" pitchFamily="34" charset="77"/>
              </a:rPr>
              <a:t>Tillywood</a:t>
            </a:r>
            <a:endParaRPr lang="nl-NL" sz="3200" b="1" dirty="0">
              <a:solidFill>
                <a:srgbClr val="43505F"/>
              </a:solidFill>
              <a:latin typeface="Raleway" panose="020B0403030101060003" pitchFamily="34" charset="77"/>
            </a:endParaRPr>
          </a:p>
          <a:p>
            <a:r>
              <a:rPr lang="nl-NL" sz="3200" b="1" dirty="0">
                <a:solidFill>
                  <a:srgbClr val="43505F"/>
                </a:solidFill>
                <a:latin typeface="Raleway" panose="020B0403030101060003" pitchFamily="34" charset="77"/>
              </a:rPr>
              <a:t>Breda</a:t>
            </a:r>
          </a:p>
        </p:txBody>
      </p:sp>
      <p:sp>
        <p:nvSpPr>
          <p:cNvPr id="13" name="Rechthoek 12">
            <a:extLst>
              <a:ext uri="{FF2B5EF4-FFF2-40B4-BE49-F238E27FC236}">
                <a16:creationId xmlns:a16="http://schemas.microsoft.com/office/drawing/2014/main" id="{EB5C4782-6370-7FE6-3499-65072E6C32A9}"/>
              </a:ext>
            </a:extLst>
          </p:cNvPr>
          <p:cNvSpPr/>
          <p:nvPr/>
        </p:nvSpPr>
        <p:spPr>
          <a:xfrm>
            <a:off x="1173061" y="3926653"/>
            <a:ext cx="2876425" cy="293134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a:extLst>
              <a:ext uri="{FF2B5EF4-FFF2-40B4-BE49-F238E27FC236}">
                <a16:creationId xmlns:a16="http://schemas.microsoft.com/office/drawing/2014/main" id="{FA6808BF-D5C3-3D32-DA14-C828C3FC00FA}"/>
              </a:ext>
            </a:extLst>
          </p:cNvPr>
          <p:cNvSpPr txBox="1"/>
          <p:nvPr/>
        </p:nvSpPr>
        <p:spPr>
          <a:xfrm>
            <a:off x="1526723" y="3926653"/>
            <a:ext cx="2432796" cy="3139321"/>
          </a:xfrm>
          <a:prstGeom prst="rect">
            <a:avLst/>
          </a:prstGeom>
          <a:noFill/>
        </p:spPr>
        <p:txBody>
          <a:bodyPr wrap="square" rtlCol="0">
            <a:spAutoFit/>
          </a:bodyPr>
          <a:lstStyle/>
          <a:p>
            <a:r>
              <a:rPr lang="nl-NL" b="1" dirty="0">
                <a:solidFill>
                  <a:schemeClr val="bg1"/>
                </a:solidFill>
                <a:latin typeface="Raleway" panose="020B0403030101060003" pitchFamily="34" charset="77"/>
              </a:rPr>
              <a:t>Startdatum:</a:t>
            </a:r>
          </a:p>
          <a:p>
            <a:r>
              <a:rPr lang="nl-NL" b="1" dirty="0">
                <a:solidFill>
                  <a:schemeClr val="bg1"/>
                </a:solidFill>
                <a:latin typeface="Raleway" panose="020B0403030101060003" pitchFamily="34" charset="77"/>
              </a:rPr>
              <a:t>01-08-2025</a:t>
            </a:r>
          </a:p>
          <a:p>
            <a:r>
              <a:rPr lang="nl-NL" b="1" dirty="0">
                <a:solidFill>
                  <a:schemeClr val="bg1"/>
                </a:solidFill>
                <a:latin typeface="Raleway" panose="020B0403030101060003" pitchFamily="34" charset="77"/>
              </a:rPr>
              <a:t>16-12-2024</a:t>
            </a:r>
          </a:p>
          <a:p>
            <a:r>
              <a:rPr lang="nl-NL" b="1" dirty="0">
                <a:solidFill>
                  <a:schemeClr val="bg1"/>
                </a:solidFill>
                <a:latin typeface="Raleway" panose="020B0403030101060003" pitchFamily="34" charset="77"/>
              </a:rPr>
              <a:t>01-03-2025</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Opleverdatum:</a:t>
            </a:r>
          </a:p>
          <a:p>
            <a:r>
              <a:rPr lang="nl-NL" b="1" dirty="0">
                <a:solidFill>
                  <a:schemeClr val="bg1"/>
                </a:solidFill>
                <a:latin typeface="Raleway" panose="020B0403030101060003" pitchFamily="34" charset="77"/>
              </a:rPr>
              <a:t>16-01-2026</a:t>
            </a:r>
          </a:p>
          <a:p>
            <a:r>
              <a:rPr lang="nl-NL" b="1" dirty="0">
                <a:solidFill>
                  <a:schemeClr val="bg1"/>
                </a:solidFill>
                <a:latin typeface="Raleway" panose="020B0403030101060003" pitchFamily="34" charset="77"/>
              </a:rPr>
              <a:t>01-06-2025</a:t>
            </a:r>
          </a:p>
          <a:p>
            <a:r>
              <a:rPr lang="nl-NL" b="1" dirty="0">
                <a:solidFill>
                  <a:schemeClr val="bg1"/>
                </a:solidFill>
                <a:latin typeface="Raleway" panose="020B0403030101060003" pitchFamily="34" charset="77"/>
              </a:rPr>
              <a:t>01-04-2025</a:t>
            </a:r>
          </a:p>
          <a:p>
            <a:endParaRPr lang="nl-NL" b="1" dirty="0">
              <a:solidFill>
                <a:schemeClr val="bg1"/>
              </a:solidFill>
              <a:latin typeface="Raleway" panose="020B0403030101060003" pitchFamily="34" charset="77"/>
            </a:endParaRPr>
          </a:p>
          <a:p>
            <a:endParaRPr lang="nl-NL" b="1" dirty="0">
              <a:solidFill>
                <a:schemeClr val="bg1"/>
              </a:solidFill>
              <a:latin typeface="Raleway" panose="020B0403030101060003" pitchFamily="34" charset="77"/>
            </a:endParaRPr>
          </a:p>
        </p:txBody>
      </p:sp>
      <p:pic>
        <p:nvPicPr>
          <p:cNvPr id="20" name="Afbeelding 19" descr="Afbeelding met Lettertype, Graphics, tekst, logo&#10;&#10;Automatisch gegenereerde beschrijving">
            <a:extLst>
              <a:ext uri="{FF2B5EF4-FFF2-40B4-BE49-F238E27FC236}">
                <a16:creationId xmlns:a16="http://schemas.microsoft.com/office/drawing/2014/main" id="{943E2A7F-A4B5-D068-986F-1B85540AE5F3}"/>
              </a:ext>
            </a:extLst>
          </p:cNvPr>
          <p:cNvPicPr>
            <a:picLocks noChangeAspect="1"/>
          </p:cNvPicPr>
          <p:nvPr/>
        </p:nvPicPr>
        <p:blipFill>
          <a:blip r:embed="rId8"/>
          <a:stretch>
            <a:fillRect/>
          </a:stretch>
        </p:blipFill>
        <p:spPr>
          <a:xfrm>
            <a:off x="8758304" y="526323"/>
            <a:ext cx="1506463" cy="475976"/>
          </a:xfrm>
          <a:prstGeom prst="rect">
            <a:avLst/>
          </a:prstGeom>
        </p:spPr>
      </p:pic>
      <p:pic>
        <p:nvPicPr>
          <p:cNvPr id="3" name="Afbeelding 2" descr="Afbeelding met tekst, Lettertype, schermopname, logo&#10;&#10;Automatisch gegenereerde beschrijving">
            <a:extLst>
              <a:ext uri="{FF2B5EF4-FFF2-40B4-BE49-F238E27FC236}">
                <a16:creationId xmlns:a16="http://schemas.microsoft.com/office/drawing/2014/main" id="{86BCECB4-0556-E203-EF5D-5060A9E250F3}"/>
              </a:ext>
            </a:extLst>
          </p:cNvPr>
          <p:cNvPicPr>
            <a:picLocks noChangeAspect="1"/>
          </p:cNvPicPr>
          <p:nvPr/>
        </p:nvPicPr>
        <p:blipFill>
          <a:blip r:embed="rId9"/>
          <a:stretch>
            <a:fillRect/>
          </a:stretch>
        </p:blipFill>
        <p:spPr>
          <a:xfrm>
            <a:off x="8306227" y="5361732"/>
            <a:ext cx="3609108" cy="964625"/>
          </a:xfrm>
          <a:prstGeom prst="rect">
            <a:avLst/>
          </a:prstGeom>
        </p:spPr>
      </p:pic>
      <p:pic>
        <p:nvPicPr>
          <p:cNvPr id="1026" name="Picture 2">
            <a:extLst>
              <a:ext uri="{FF2B5EF4-FFF2-40B4-BE49-F238E27FC236}">
                <a16:creationId xmlns:a16="http://schemas.microsoft.com/office/drawing/2014/main" id="{29D66AEB-C1E2-F0CC-C165-B242429C0B1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13067" y="2103064"/>
            <a:ext cx="2403473"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1.jpg" descr="Afbeelding met symbool, Lettertype, wit, Graphics&#10;&#10;Automatisch gegenereerde beschrijving">
            <a:extLst>
              <a:ext uri="{FF2B5EF4-FFF2-40B4-BE49-F238E27FC236}">
                <a16:creationId xmlns:a16="http://schemas.microsoft.com/office/drawing/2014/main" id="{CAC70F5A-F8B3-5AB8-DC01-5DA80EF9F714}"/>
              </a:ext>
            </a:extLst>
          </p:cNvPr>
          <p:cNvPicPr/>
          <p:nvPr/>
        </p:nvPicPr>
        <p:blipFill>
          <a:blip r:embed="rId11"/>
          <a:srcRect/>
          <a:stretch>
            <a:fillRect/>
          </a:stretch>
        </p:blipFill>
        <p:spPr>
          <a:xfrm>
            <a:off x="9277510" y="3357498"/>
            <a:ext cx="1506463" cy="495935"/>
          </a:xfrm>
          <a:prstGeom prst="rect">
            <a:avLst/>
          </a:prstGeom>
          <a:ln/>
        </p:spPr>
      </p:pic>
      <p:pic>
        <p:nvPicPr>
          <p:cNvPr id="10" name="Afbeelding 9" descr="Afbeelding met tekst, Lettertype, logo, ontwerp&#10;&#10;Automatisch gegenereerde beschrijving">
            <a:extLst>
              <a:ext uri="{FF2B5EF4-FFF2-40B4-BE49-F238E27FC236}">
                <a16:creationId xmlns:a16="http://schemas.microsoft.com/office/drawing/2014/main" id="{7DB2FE12-9D82-F98D-6459-875571DBB947}"/>
              </a:ext>
            </a:extLst>
          </p:cNvPr>
          <p:cNvPicPr>
            <a:picLocks noChangeAspect="1"/>
          </p:cNvPicPr>
          <p:nvPr/>
        </p:nvPicPr>
        <p:blipFill>
          <a:blip r:embed="rId12"/>
          <a:stretch>
            <a:fillRect/>
          </a:stretch>
        </p:blipFill>
        <p:spPr>
          <a:xfrm>
            <a:off x="8257390" y="1144500"/>
            <a:ext cx="3934610" cy="923330"/>
          </a:xfrm>
          <a:prstGeom prst="rect">
            <a:avLst/>
          </a:prstGeom>
        </p:spPr>
      </p:pic>
      <p:sp>
        <p:nvSpPr>
          <p:cNvPr id="2" name="Tekstvak 1">
            <a:extLst>
              <a:ext uri="{FF2B5EF4-FFF2-40B4-BE49-F238E27FC236}">
                <a16:creationId xmlns:a16="http://schemas.microsoft.com/office/drawing/2014/main" id="{C0239965-9840-77F6-BF2B-CF49DFF3AACB}"/>
              </a:ext>
            </a:extLst>
          </p:cNvPr>
          <p:cNvSpPr txBox="1"/>
          <p:nvPr/>
        </p:nvSpPr>
        <p:spPr>
          <a:xfrm>
            <a:off x="2743121" y="1465775"/>
            <a:ext cx="4403267" cy="369332"/>
          </a:xfrm>
          <a:prstGeom prst="rect">
            <a:avLst/>
          </a:prstGeom>
          <a:noFill/>
        </p:spPr>
        <p:txBody>
          <a:bodyPr wrap="square" rtlCol="0">
            <a:spAutoFit/>
          </a:bodyPr>
          <a:lstStyle/>
          <a:p>
            <a:r>
              <a:rPr lang="nl-NL" dirty="0"/>
              <a:t>Quirijnstokstraat /Boomstraat / Vondelstraat</a:t>
            </a:r>
          </a:p>
        </p:txBody>
      </p:sp>
      <p:pic>
        <p:nvPicPr>
          <p:cNvPr id="15" name="Afbeelding 14" descr="Afbeelding met tekenfilm, boom, Animatie&#10;&#10;Automatisch gegenereerde beschrijving">
            <a:extLst>
              <a:ext uri="{FF2B5EF4-FFF2-40B4-BE49-F238E27FC236}">
                <a16:creationId xmlns:a16="http://schemas.microsoft.com/office/drawing/2014/main" id="{9D00F408-90B4-4DD8-8864-31AB260EB859}"/>
              </a:ext>
            </a:extLst>
          </p:cNvPr>
          <p:cNvPicPr>
            <a:picLocks noChangeAspect="1"/>
          </p:cNvPicPr>
          <p:nvPr/>
        </p:nvPicPr>
        <p:blipFill>
          <a:blip r:embed="rId13"/>
          <a:stretch>
            <a:fillRect/>
          </a:stretch>
        </p:blipFill>
        <p:spPr>
          <a:xfrm>
            <a:off x="8271444" y="3926653"/>
            <a:ext cx="3784567" cy="1435079"/>
          </a:xfrm>
          <a:prstGeom prst="rect">
            <a:avLst/>
          </a:prstGeom>
        </p:spPr>
      </p:pic>
    </p:spTree>
    <p:extLst>
      <p:ext uri="{BB962C8B-B14F-4D97-AF65-F5344CB8AC3E}">
        <p14:creationId xmlns:p14="http://schemas.microsoft.com/office/powerpoint/2010/main" val="1914299501"/>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enfilm, boom, Animatie&#10;&#10;Automatisch gegenereerde beschrijving">
            <a:extLst>
              <a:ext uri="{FF2B5EF4-FFF2-40B4-BE49-F238E27FC236}">
                <a16:creationId xmlns:a16="http://schemas.microsoft.com/office/drawing/2014/main" id="{A92975C0-0061-BCF1-F4E1-38A0C6912540}"/>
              </a:ext>
            </a:extLst>
          </p:cNvPr>
          <p:cNvPicPr>
            <a:picLocks noChangeAspect="1"/>
          </p:cNvPicPr>
          <p:nvPr/>
        </p:nvPicPr>
        <p:blipFill>
          <a:blip r:embed="rId3"/>
          <a:stretch>
            <a:fillRect/>
          </a:stretch>
        </p:blipFill>
        <p:spPr>
          <a:xfrm>
            <a:off x="1139483" y="151436"/>
            <a:ext cx="10283483" cy="4292209"/>
          </a:xfrm>
          <a:prstGeom prst="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sp>
        <p:nvSpPr>
          <p:cNvPr id="2" name="Afgeronde rechthoek 1">
            <a:extLst>
              <a:ext uri="{FF2B5EF4-FFF2-40B4-BE49-F238E27FC236}">
                <a16:creationId xmlns:a16="http://schemas.microsoft.com/office/drawing/2014/main" id="{DA8C84AF-9F90-E983-6F45-FC2B2A606239}"/>
              </a:ext>
            </a:extLst>
          </p:cNvPr>
          <p:cNvSpPr/>
          <p:nvPr/>
        </p:nvSpPr>
        <p:spPr>
          <a:xfrm>
            <a:off x="831089" y="4460274"/>
            <a:ext cx="13610055" cy="2301837"/>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FA6808BF-D5C3-3D32-DA14-C828C3FC00FA}"/>
              </a:ext>
            </a:extLst>
          </p:cNvPr>
          <p:cNvSpPr txBox="1"/>
          <p:nvPr/>
        </p:nvSpPr>
        <p:spPr>
          <a:xfrm>
            <a:off x="1241344" y="4836867"/>
            <a:ext cx="3700869" cy="830997"/>
          </a:xfrm>
          <a:prstGeom prst="rect">
            <a:avLst/>
          </a:prstGeom>
          <a:noFill/>
        </p:spPr>
        <p:txBody>
          <a:bodyPr wrap="square" rtlCol="0">
            <a:spAutoFit/>
          </a:bodyPr>
          <a:lstStyle/>
          <a:p>
            <a:r>
              <a:rPr lang="nl-NL" sz="1600" b="1" dirty="0">
                <a:solidFill>
                  <a:schemeClr val="bg1"/>
                </a:solidFill>
                <a:latin typeface="Raleway" panose="020B0403030101060003" pitchFamily="34" charset="77"/>
              </a:rPr>
              <a:t> Fundering ,  vloeren, Gevels, Daken</a:t>
            </a:r>
          </a:p>
          <a:p>
            <a:r>
              <a:rPr lang="nl-NL" sz="1600" b="1" dirty="0">
                <a:solidFill>
                  <a:schemeClr val="bg1"/>
                </a:solidFill>
                <a:latin typeface="Raleway" panose="020B0403030101060003" pitchFamily="34" charset="77"/>
              </a:rPr>
              <a:t>Inclusief kozijnen en glas maar ook </a:t>
            </a:r>
          </a:p>
          <a:p>
            <a:r>
              <a:rPr lang="nl-NL" sz="1600" b="1" dirty="0">
                <a:solidFill>
                  <a:schemeClr val="bg1"/>
                </a:solidFill>
                <a:latin typeface="Raleway" panose="020B0403030101060003" pitchFamily="34" charset="77"/>
              </a:rPr>
              <a:t>De Balansventilatie  alles dus</a:t>
            </a:r>
          </a:p>
        </p:txBody>
      </p:sp>
      <p:sp>
        <p:nvSpPr>
          <p:cNvPr id="3" name="Tekstvak 2">
            <a:extLst>
              <a:ext uri="{FF2B5EF4-FFF2-40B4-BE49-F238E27FC236}">
                <a16:creationId xmlns:a16="http://schemas.microsoft.com/office/drawing/2014/main" id="{69FD1C22-E35B-A3A6-5DBD-200FD1546193}"/>
              </a:ext>
            </a:extLst>
          </p:cNvPr>
          <p:cNvSpPr txBox="1"/>
          <p:nvPr/>
        </p:nvSpPr>
        <p:spPr>
          <a:xfrm>
            <a:off x="5696485" y="4754598"/>
            <a:ext cx="6495515" cy="2185214"/>
          </a:xfrm>
          <a:prstGeom prst="rect">
            <a:avLst/>
          </a:prstGeom>
          <a:noFill/>
        </p:spPr>
        <p:txBody>
          <a:bodyPr wrap="square" rtlCol="0">
            <a:spAutoFit/>
          </a:bodyPr>
          <a:lstStyle/>
          <a:p>
            <a:r>
              <a:rPr lang="nl-NL" sz="1600" b="1" dirty="0">
                <a:solidFill>
                  <a:schemeClr val="bg1"/>
                </a:solidFill>
                <a:latin typeface="Raleway" panose="020B0403030101060003" pitchFamily="34" charset="77"/>
              </a:rPr>
              <a:t>Bij de wanden en daken gebruiken we van de Groene Bouwmaterialen </a:t>
            </a:r>
            <a:r>
              <a:rPr lang="nl-NL" sz="1600" b="1" dirty="0" err="1">
                <a:solidFill>
                  <a:schemeClr val="bg1"/>
                </a:solidFill>
                <a:latin typeface="Raleway" panose="020B0403030101060003" pitchFamily="34" charset="77"/>
              </a:rPr>
              <a:t>Gutex</a:t>
            </a:r>
            <a:r>
              <a:rPr lang="nl-NL" sz="1600" b="1" dirty="0">
                <a:solidFill>
                  <a:schemeClr val="bg1"/>
                </a:solidFill>
                <a:latin typeface="Raleway" panose="020B0403030101060003" pitchFamily="34" charset="77"/>
              </a:rPr>
              <a:t> </a:t>
            </a:r>
            <a:r>
              <a:rPr lang="nl-NL" sz="1600" b="1" dirty="0" err="1">
                <a:solidFill>
                  <a:schemeClr val="bg1"/>
                </a:solidFill>
                <a:latin typeface="Raleway" panose="020B0403030101060003" pitchFamily="34" charset="77"/>
              </a:rPr>
              <a:t>multitop</a:t>
            </a:r>
            <a:r>
              <a:rPr lang="nl-NL" sz="1600" b="1" dirty="0">
                <a:solidFill>
                  <a:schemeClr val="bg1"/>
                </a:solidFill>
                <a:latin typeface="Raleway" panose="020B0403030101060003" pitchFamily="34" charset="77"/>
              </a:rPr>
              <a:t>.  De Thermoroom voor de wanden binnen.  De vulling van de wanden is </a:t>
            </a:r>
            <a:r>
              <a:rPr lang="nl-NL" sz="1600" b="1" dirty="0" err="1">
                <a:solidFill>
                  <a:schemeClr val="bg1"/>
                </a:solidFill>
                <a:latin typeface="Raleway" panose="020B0403030101060003" pitchFamily="34" charset="77"/>
              </a:rPr>
              <a:t>Canadry</a:t>
            </a:r>
            <a:r>
              <a:rPr lang="nl-NL" sz="1600" b="1" dirty="0">
                <a:solidFill>
                  <a:schemeClr val="bg1"/>
                </a:solidFill>
                <a:latin typeface="Raleway" panose="020B0403030101060003" pitchFamily="34" charset="77"/>
              </a:rPr>
              <a:t> van </a:t>
            </a:r>
            <a:r>
              <a:rPr lang="nl-NL" sz="1600" b="1" dirty="0" err="1">
                <a:solidFill>
                  <a:schemeClr val="bg1"/>
                </a:solidFill>
                <a:latin typeface="Raleway" panose="020B0403030101060003" pitchFamily="34" charset="77"/>
              </a:rPr>
              <a:t>Exie</a:t>
            </a:r>
            <a:r>
              <a:rPr lang="nl-NL" sz="1600" b="1" dirty="0">
                <a:solidFill>
                  <a:schemeClr val="bg1"/>
                </a:solidFill>
                <a:latin typeface="Raleway" panose="020B0403030101060003" pitchFamily="34" charset="77"/>
              </a:rPr>
              <a:t>. De vloer met Schelpen en </a:t>
            </a:r>
            <a:r>
              <a:rPr lang="nl-NL" sz="1600" b="1" dirty="0" err="1">
                <a:solidFill>
                  <a:schemeClr val="bg1"/>
                </a:solidFill>
                <a:latin typeface="Raleway" panose="020B0403030101060003" pitchFamily="34" charset="77"/>
              </a:rPr>
              <a:t>CanaDry</a:t>
            </a:r>
            <a:r>
              <a:rPr lang="nl-NL" sz="1600" b="1" dirty="0">
                <a:solidFill>
                  <a:schemeClr val="bg1"/>
                </a:solidFill>
                <a:latin typeface="Raleway" panose="020B0403030101060003" pitchFamily="34" charset="77"/>
              </a:rPr>
              <a:t> + ESB de constructieve plaat zonder Formaldehyde. Waardoor wij een 100% losmaakbare droogbouwvloer systeem hebben. Circulair en  </a:t>
            </a:r>
            <a:r>
              <a:rPr lang="nl-NL" sz="1600" b="1" dirty="0" err="1">
                <a:solidFill>
                  <a:schemeClr val="bg1"/>
                </a:solidFill>
                <a:latin typeface="Raleway" panose="020B0403030101060003" pitchFamily="34" charset="77"/>
              </a:rPr>
              <a:t>Biobased</a:t>
            </a:r>
            <a:endParaRPr lang="nl-NL" sz="1600" b="1" dirty="0">
              <a:solidFill>
                <a:schemeClr val="bg1"/>
              </a:solidFill>
              <a:latin typeface="Raleway" panose="020B0403030101060003" pitchFamily="34" charset="77"/>
            </a:endParaRPr>
          </a:p>
          <a:p>
            <a:r>
              <a:rPr lang="nl-NL" sz="1600" b="1" dirty="0" err="1">
                <a:solidFill>
                  <a:schemeClr val="bg1"/>
                </a:solidFill>
                <a:latin typeface="Raleway" panose="020B0403030101060003" pitchFamily="34" charset="77"/>
              </a:rPr>
              <a:t>Canacrete</a:t>
            </a:r>
            <a:r>
              <a:rPr lang="nl-NL" sz="1600" b="1" dirty="0">
                <a:solidFill>
                  <a:schemeClr val="bg1"/>
                </a:solidFill>
                <a:latin typeface="Raleway" panose="020B0403030101060003" pitchFamily="34" charset="77"/>
              </a:rPr>
              <a:t> als kers op de taart een zichtbare Hennepvezel wand.</a:t>
            </a:r>
          </a:p>
          <a:p>
            <a:endParaRPr lang="nl-NL" sz="2400" dirty="0"/>
          </a:p>
        </p:txBody>
      </p:sp>
      <p:pic>
        <p:nvPicPr>
          <p:cNvPr id="9" name="Afbeelding 8" descr="Afbeelding met Lettertype, tekst, Graphics, logo&#10;&#10;Automatisch gegenereerde beschrijving">
            <a:extLst>
              <a:ext uri="{FF2B5EF4-FFF2-40B4-BE49-F238E27FC236}">
                <a16:creationId xmlns:a16="http://schemas.microsoft.com/office/drawing/2014/main" id="{E23FC439-AA31-5C23-9881-5308F1107A95}"/>
              </a:ext>
            </a:extLst>
          </p:cNvPr>
          <p:cNvPicPr>
            <a:picLocks noChangeAspect="1"/>
          </p:cNvPicPr>
          <p:nvPr/>
        </p:nvPicPr>
        <p:blipFill>
          <a:blip r:embed="rId6"/>
          <a:stretch>
            <a:fillRect/>
          </a:stretch>
        </p:blipFill>
        <p:spPr>
          <a:xfrm>
            <a:off x="1326237" y="4206368"/>
            <a:ext cx="1501967" cy="474555"/>
          </a:xfrm>
          <a:prstGeom prst="rect">
            <a:avLst/>
          </a:prstGeom>
        </p:spPr>
      </p:pic>
      <p:pic>
        <p:nvPicPr>
          <p:cNvPr id="15" name="Afbeelding 14" descr="Afbeelding met tekst, Lettertype, Graphics, logo&#10;&#10;Automatisch gegenereerde beschrijving">
            <a:extLst>
              <a:ext uri="{FF2B5EF4-FFF2-40B4-BE49-F238E27FC236}">
                <a16:creationId xmlns:a16="http://schemas.microsoft.com/office/drawing/2014/main" id="{041DF1F6-8603-46A1-51E2-BA0F771996E9}"/>
              </a:ext>
            </a:extLst>
          </p:cNvPr>
          <p:cNvPicPr>
            <a:picLocks noChangeAspect="1"/>
          </p:cNvPicPr>
          <p:nvPr/>
        </p:nvPicPr>
        <p:blipFill>
          <a:blip r:embed="rId7"/>
          <a:stretch>
            <a:fillRect/>
          </a:stretch>
        </p:blipFill>
        <p:spPr>
          <a:xfrm>
            <a:off x="7480913" y="4132772"/>
            <a:ext cx="1615860" cy="474555"/>
          </a:xfrm>
          <a:prstGeom prst="rect">
            <a:avLst/>
          </a:prstGeom>
        </p:spPr>
      </p:pic>
    </p:spTree>
    <p:extLst>
      <p:ext uri="{BB962C8B-B14F-4D97-AF65-F5344CB8AC3E}">
        <p14:creationId xmlns:p14="http://schemas.microsoft.com/office/powerpoint/2010/main" val="2191511894"/>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3"/>
          <a:stretch>
            <a:fillRect/>
          </a:stretch>
        </p:blipFill>
        <p:spPr>
          <a:xfrm>
            <a:off x="8813067" y="6326357"/>
            <a:ext cx="849514" cy="315804"/>
          </a:xfrm>
          <a:prstGeom prst="rect">
            <a:avLst/>
          </a:prstGeom>
          <a:solidFill>
            <a:schemeClr val="accent6">
              <a:lumMod val="75000"/>
            </a:schemeClr>
          </a:solidFill>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4"/>
          <a:stretch>
            <a:fillRect/>
          </a:stretch>
        </p:blipFill>
        <p:spPr>
          <a:xfrm>
            <a:off x="9737325" y="6330219"/>
            <a:ext cx="1304271" cy="315804"/>
          </a:xfrm>
          <a:prstGeom prst="rect">
            <a:avLst/>
          </a:prstGeom>
        </p:spPr>
      </p:pic>
      <p:sp>
        <p:nvSpPr>
          <p:cNvPr id="10" name="Afgeronde rechthoek 9">
            <a:extLst>
              <a:ext uri="{FF2B5EF4-FFF2-40B4-BE49-F238E27FC236}">
                <a16:creationId xmlns:a16="http://schemas.microsoft.com/office/drawing/2014/main" id="{AE5F2135-5F36-DD49-8D06-67F57110DFE1}"/>
              </a:ext>
            </a:extLst>
          </p:cNvPr>
          <p:cNvSpPr/>
          <p:nvPr/>
        </p:nvSpPr>
        <p:spPr>
          <a:xfrm>
            <a:off x="892976" y="2132428"/>
            <a:ext cx="2812905" cy="2815560"/>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Afgeronde rechthoek 12">
            <a:extLst>
              <a:ext uri="{FF2B5EF4-FFF2-40B4-BE49-F238E27FC236}">
                <a16:creationId xmlns:a16="http://schemas.microsoft.com/office/drawing/2014/main" id="{FBD33082-F8D2-A354-CB9F-213611E7BD2B}"/>
              </a:ext>
            </a:extLst>
          </p:cNvPr>
          <p:cNvSpPr/>
          <p:nvPr/>
        </p:nvSpPr>
        <p:spPr>
          <a:xfrm>
            <a:off x="4717724" y="2132427"/>
            <a:ext cx="2812905" cy="2815560"/>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Afgeronde rechthoek 17">
            <a:extLst>
              <a:ext uri="{FF2B5EF4-FFF2-40B4-BE49-F238E27FC236}">
                <a16:creationId xmlns:a16="http://schemas.microsoft.com/office/drawing/2014/main" id="{DE8FE483-CC6C-C973-A605-EEB61EBB59AD}"/>
              </a:ext>
            </a:extLst>
          </p:cNvPr>
          <p:cNvSpPr/>
          <p:nvPr/>
        </p:nvSpPr>
        <p:spPr>
          <a:xfrm>
            <a:off x="8527724" y="2132427"/>
            <a:ext cx="2812905" cy="2815560"/>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0" name="Afbeelding 19" descr="Afbeelding met tekst, Lettertype, Graphics, logo&#10;&#10;Automatisch gegenereerde beschrijving">
            <a:extLst>
              <a:ext uri="{FF2B5EF4-FFF2-40B4-BE49-F238E27FC236}">
                <a16:creationId xmlns:a16="http://schemas.microsoft.com/office/drawing/2014/main" id="{4A27D7A5-123C-40DB-E820-4B27E5A3C835}"/>
              </a:ext>
            </a:extLst>
          </p:cNvPr>
          <p:cNvPicPr>
            <a:picLocks noChangeAspect="1"/>
          </p:cNvPicPr>
          <p:nvPr/>
        </p:nvPicPr>
        <p:blipFill>
          <a:blip r:embed="rId5"/>
          <a:stretch>
            <a:fillRect/>
          </a:stretch>
        </p:blipFill>
        <p:spPr>
          <a:xfrm>
            <a:off x="5131425" y="929967"/>
            <a:ext cx="1985502" cy="615659"/>
          </a:xfrm>
          <a:prstGeom prst="rect">
            <a:avLst/>
          </a:prstGeom>
        </p:spPr>
      </p:pic>
      <p:sp>
        <p:nvSpPr>
          <p:cNvPr id="21" name="Tekstvak 20">
            <a:extLst>
              <a:ext uri="{FF2B5EF4-FFF2-40B4-BE49-F238E27FC236}">
                <a16:creationId xmlns:a16="http://schemas.microsoft.com/office/drawing/2014/main" id="{802AB7EF-6C66-FB08-E991-6E9EE69EE06E}"/>
              </a:ext>
            </a:extLst>
          </p:cNvPr>
          <p:cNvSpPr txBox="1"/>
          <p:nvPr/>
        </p:nvSpPr>
        <p:spPr>
          <a:xfrm>
            <a:off x="851371" y="2428726"/>
            <a:ext cx="2869258" cy="2000548"/>
          </a:xfrm>
          <a:prstGeom prst="rect">
            <a:avLst/>
          </a:prstGeom>
          <a:noFill/>
        </p:spPr>
        <p:txBody>
          <a:bodyPr wrap="square" rtlCol="0">
            <a:spAutoFit/>
          </a:bodyPr>
          <a:lstStyle/>
          <a:p>
            <a:pPr algn="ctr"/>
            <a:r>
              <a:rPr lang="nl-NL" sz="10000" dirty="0">
                <a:solidFill>
                  <a:schemeClr val="bg1"/>
                </a:solidFill>
                <a:latin typeface="Futura Std Book" panose="020B0802020204020204" pitchFamily="34" charset="0"/>
              </a:rPr>
              <a:t>40</a:t>
            </a:r>
          </a:p>
          <a:p>
            <a:pPr algn="ctr"/>
            <a:r>
              <a:rPr lang="nl-NL" sz="2400" dirty="0">
                <a:solidFill>
                  <a:schemeClr val="bg1"/>
                </a:solidFill>
                <a:latin typeface="Futura Std Book" panose="020B0802020204020204" pitchFamily="34" charset="0"/>
              </a:rPr>
              <a:t>WONINGEN</a:t>
            </a:r>
          </a:p>
        </p:txBody>
      </p:sp>
      <p:sp>
        <p:nvSpPr>
          <p:cNvPr id="22" name="Tekstvak 21">
            <a:extLst>
              <a:ext uri="{FF2B5EF4-FFF2-40B4-BE49-F238E27FC236}">
                <a16:creationId xmlns:a16="http://schemas.microsoft.com/office/drawing/2014/main" id="{1D5EED49-A18B-A30D-2E0D-178BECEFA737}"/>
              </a:ext>
            </a:extLst>
          </p:cNvPr>
          <p:cNvSpPr txBox="1"/>
          <p:nvPr/>
        </p:nvSpPr>
        <p:spPr>
          <a:xfrm>
            <a:off x="8570648" y="2324509"/>
            <a:ext cx="2869258" cy="2677656"/>
          </a:xfrm>
          <a:prstGeom prst="rect">
            <a:avLst/>
          </a:prstGeom>
          <a:noFill/>
        </p:spPr>
        <p:txBody>
          <a:bodyPr wrap="square" rtlCol="0">
            <a:spAutoFit/>
          </a:bodyPr>
          <a:lstStyle/>
          <a:p>
            <a:pPr algn="ctr"/>
            <a:r>
              <a:rPr lang="nl-NL" sz="2400" dirty="0">
                <a:solidFill>
                  <a:schemeClr val="bg1"/>
                </a:solidFill>
                <a:latin typeface="Futura Std Book" panose="020B0802020204020204" pitchFamily="34" charset="0"/>
              </a:rPr>
              <a:t>25368TON</a:t>
            </a:r>
          </a:p>
          <a:p>
            <a:pPr algn="ctr"/>
            <a:r>
              <a:rPr lang="nl-NL" sz="2400" dirty="0">
                <a:solidFill>
                  <a:schemeClr val="bg1"/>
                </a:solidFill>
                <a:latin typeface="Futura Std Book" panose="020B0802020204020204" pitchFamily="34" charset="0"/>
              </a:rPr>
              <a:t>CO2 REDUCTIE</a:t>
            </a:r>
          </a:p>
          <a:p>
            <a:pPr algn="ctr"/>
            <a:r>
              <a:rPr lang="nl-NL" sz="2400" dirty="0">
                <a:solidFill>
                  <a:schemeClr val="bg1"/>
                </a:solidFill>
                <a:latin typeface="Futura Std Book" panose="020B0802020204020204" pitchFamily="34" charset="0"/>
              </a:rPr>
              <a:t>43350Ton </a:t>
            </a:r>
          </a:p>
          <a:p>
            <a:pPr algn="ctr"/>
            <a:r>
              <a:rPr lang="nl-NL" sz="2400" dirty="0">
                <a:solidFill>
                  <a:schemeClr val="bg1"/>
                </a:solidFill>
                <a:latin typeface="Futura Std Book" panose="020B0802020204020204" pitchFamily="34" charset="0"/>
              </a:rPr>
              <a:t>Co2 REDUCTIE</a:t>
            </a:r>
          </a:p>
          <a:p>
            <a:pPr algn="ctr"/>
            <a:r>
              <a:rPr lang="nl-NL" sz="2400" dirty="0">
                <a:solidFill>
                  <a:schemeClr val="bg1"/>
                </a:solidFill>
                <a:latin typeface="Futura Std Book" panose="020B0802020204020204" pitchFamily="34" charset="0"/>
              </a:rPr>
              <a:t>19070Ton</a:t>
            </a:r>
          </a:p>
          <a:p>
            <a:pPr algn="ctr"/>
            <a:r>
              <a:rPr lang="nl-NL" sz="2400" dirty="0">
                <a:solidFill>
                  <a:schemeClr val="bg1"/>
                </a:solidFill>
                <a:latin typeface="Futura Std Book" panose="020B0802020204020204" pitchFamily="34" charset="0"/>
              </a:rPr>
              <a:t>Co2 REDUCTIE</a:t>
            </a:r>
          </a:p>
          <a:p>
            <a:pPr algn="ctr"/>
            <a:endParaRPr lang="nl-NL" sz="2400" dirty="0">
              <a:solidFill>
                <a:schemeClr val="bg1"/>
              </a:solidFill>
              <a:latin typeface="Futura Std Book" panose="020B0802020204020204" pitchFamily="34" charset="0"/>
            </a:endParaRPr>
          </a:p>
        </p:txBody>
      </p:sp>
      <p:sp>
        <p:nvSpPr>
          <p:cNvPr id="23" name="Tekstvak 22">
            <a:extLst>
              <a:ext uri="{FF2B5EF4-FFF2-40B4-BE49-F238E27FC236}">
                <a16:creationId xmlns:a16="http://schemas.microsoft.com/office/drawing/2014/main" id="{2ECEE281-E9B0-754A-0278-A864DF674666}"/>
              </a:ext>
            </a:extLst>
          </p:cNvPr>
          <p:cNvSpPr txBox="1"/>
          <p:nvPr/>
        </p:nvSpPr>
        <p:spPr>
          <a:xfrm>
            <a:off x="4689547" y="2154452"/>
            <a:ext cx="2869258" cy="3231654"/>
          </a:xfrm>
          <a:prstGeom prst="rect">
            <a:avLst/>
          </a:prstGeom>
          <a:noFill/>
        </p:spPr>
        <p:txBody>
          <a:bodyPr wrap="square" rtlCol="0">
            <a:spAutoFit/>
          </a:bodyPr>
          <a:lstStyle/>
          <a:p>
            <a:pPr algn="ctr"/>
            <a:r>
              <a:rPr lang="nl-NL" sz="3600" dirty="0">
                <a:solidFill>
                  <a:schemeClr val="bg1"/>
                </a:solidFill>
                <a:latin typeface="Futura Std Book" panose="020B0802020204020204" pitchFamily="34" charset="0"/>
              </a:rPr>
              <a:t>87788KG Co2</a:t>
            </a:r>
          </a:p>
          <a:p>
            <a:pPr algn="ctr"/>
            <a:r>
              <a:rPr lang="nl-NL" sz="3600" dirty="0">
                <a:solidFill>
                  <a:schemeClr val="bg1"/>
                </a:solidFill>
                <a:latin typeface="Futura Std Book" panose="020B0802020204020204" pitchFamily="34" charset="0"/>
              </a:rPr>
              <a:t>Cellulose</a:t>
            </a:r>
          </a:p>
          <a:p>
            <a:pPr algn="ctr"/>
            <a:r>
              <a:rPr lang="nl-NL" sz="3600" dirty="0">
                <a:solidFill>
                  <a:schemeClr val="bg1"/>
                </a:solidFill>
                <a:latin typeface="Futura Std Book" panose="020B0802020204020204" pitchFamily="34" charset="0"/>
              </a:rPr>
              <a:t>Houtvezel</a:t>
            </a:r>
          </a:p>
          <a:p>
            <a:pPr algn="ctr"/>
            <a:r>
              <a:rPr lang="nl-NL" sz="3600" dirty="0">
                <a:solidFill>
                  <a:schemeClr val="bg1"/>
                </a:solidFill>
                <a:latin typeface="Futura Std Book" panose="020B0802020204020204" pitchFamily="34" charset="0"/>
              </a:rPr>
              <a:t>Hennep</a:t>
            </a:r>
          </a:p>
          <a:p>
            <a:pPr algn="ctr"/>
            <a:r>
              <a:rPr lang="nl-NL" sz="2400" dirty="0">
                <a:solidFill>
                  <a:schemeClr val="bg1"/>
                </a:solidFill>
                <a:latin typeface="Futura Std Book" panose="020B0802020204020204" pitchFamily="34" charset="0"/>
              </a:rPr>
              <a:t> </a:t>
            </a:r>
          </a:p>
        </p:txBody>
      </p:sp>
      <p:sp>
        <p:nvSpPr>
          <p:cNvPr id="24" name="Tekstvak 23">
            <a:extLst>
              <a:ext uri="{FF2B5EF4-FFF2-40B4-BE49-F238E27FC236}">
                <a16:creationId xmlns:a16="http://schemas.microsoft.com/office/drawing/2014/main" id="{CA0B2661-15DF-88A1-6D1F-15655CE48812}"/>
              </a:ext>
            </a:extLst>
          </p:cNvPr>
          <p:cNvSpPr txBox="1"/>
          <p:nvPr/>
        </p:nvSpPr>
        <p:spPr>
          <a:xfrm>
            <a:off x="851371" y="5428570"/>
            <a:ext cx="10489258" cy="369332"/>
          </a:xfrm>
          <a:prstGeom prst="rect">
            <a:avLst/>
          </a:prstGeom>
          <a:noFill/>
        </p:spPr>
        <p:txBody>
          <a:bodyPr wrap="square" rtlCol="0">
            <a:spAutoFit/>
          </a:bodyPr>
          <a:lstStyle/>
          <a:p>
            <a:r>
              <a:rPr lang="nl-NL" dirty="0"/>
              <a:t>Bij standaard berekeningen is het 1 hectare tussen 8 en de 15 Co2 ton Co2.</a:t>
            </a:r>
          </a:p>
        </p:txBody>
      </p:sp>
    </p:spTree>
    <p:extLst>
      <p:ext uri="{BB962C8B-B14F-4D97-AF65-F5344CB8AC3E}">
        <p14:creationId xmlns:p14="http://schemas.microsoft.com/office/powerpoint/2010/main" val="1085935991"/>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descr="Afbeelding met persoon, boek, nagel, overdekt&#10;&#10;Automatisch gegenereerde beschrijving">
            <a:extLst>
              <a:ext uri="{FF2B5EF4-FFF2-40B4-BE49-F238E27FC236}">
                <a16:creationId xmlns:a16="http://schemas.microsoft.com/office/drawing/2014/main" id="{FB09B896-71E6-CABF-743D-DA73579EACBE}"/>
              </a:ext>
            </a:extLst>
          </p:cNvPr>
          <p:cNvPicPr>
            <a:picLocks noChangeAspect="1"/>
          </p:cNvPicPr>
          <p:nvPr/>
        </p:nvPicPr>
        <p:blipFill>
          <a:blip r:embed="rId4">
            <a:alphaModFix amt="15000"/>
          </a:blip>
          <a:stretch>
            <a:fillRect/>
          </a:stretch>
        </p:blipFill>
        <p:spPr>
          <a:xfrm>
            <a:off x="-3116698" y="627582"/>
            <a:ext cx="11455942" cy="5754046"/>
          </a:xfrm>
          <a:prstGeom prst="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5"/>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6"/>
          <a:stretch>
            <a:fillRect/>
          </a:stretch>
        </p:blipFill>
        <p:spPr>
          <a:xfrm>
            <a:off x="9737325" y="6330219"/>
            <a:ext cx="1304271" cy="315804"/>
          </a:xfrm>
          <a:prstGeom prst="rect">
            <a:avLst/>
          </a:prstGeom>
        </p:spPr>
      </p:pic>
      <p:sp>
        <p:nvSpPr>
          <p:cNvPr id="6" name="Tekstvak 5">
            <a:extLst>
              <a:ext uri="{FF2B5EF4-FFF2-40B4-BE49-F238E27FC236}">
                <a16:creationId xmlns:a16="http://schemas.microsoft.com/office/drawing/2014/main" id="{BB0E0131-EC00-10F0-83A4-0559954D2656}"/>
              </a:ext>
            </a:extLst>
          </p:cNvPr>
          <p:cNvSpPr txBox="1"/>
          <p:nvPr/>
        </p:nvSpPr>
        <p:spPr>
          <a:xfrm>
            <a:off x="741155" y="1982422"/>
            <a:ext cx="7470393" cy="2585323"/>
          </a:xfrm>
          <a:prstGeom prst="rect">
            <a:avLst/>
          </a:prstGeom>
          <a:noFill/>
        </p:spPr>
        <p:txBody>
          <a:bodyPr wrap="square" rtlCol="0">
            <a:spAutoFit/>
          </a:bodyPr>
          <a:lstStyle/>
          <a:p>
            <a:r>
              <a:rPr lang="nl-NL" b="1" dirty="0">
                <a:solidFill>
                  <a:srgbClr val="43505F"/>
                </a:solidFill>
                <a:latin typeface="Raleway" panose="020B0403030101060003" pitchFamily="34" charset="77"/>
              </a:rPr>
              <a:t>Onze visie is vol passie en overtuiging gezond bouwen met logische materialen die niet schadelijk zijn voor mens en milieu.</a:t>
            </a:r>
          </a:p>
          <a:p>
            <a:r>
              <a:rPr lang="nl-NL" b="1" dirty="0">
                <a:solidFill>
                  <a:srgbClr val="43505F"/>
                </a:solidFill>
                <a:latin typeface="Raleway" panose="020B0403030101060003" pitchFamily="34" charset="77"/>
              </a:rPr>
              <a:t>Wij weigeren dan ook opdrachten die niet passen bij onze kernvoorwaarden, zoals 90% minder energie behoefte creëren voor verwarming en koeling.  Zoveel mogelijk natuurlijke  hoogwaardige materialen.  En werken binnen een straal van 25 km.  De Teelt zit binnen deze cirkel de verwerking nog niet</a:t>
            </a:r>
          </a:p>
          <a:p>
            <a:r>
              <a:rPr lang="nl-NL" b="1" dirty="0">
                <a:solidFill>
                  <a:srgbClr val="43505F"/>
                </a:solidFill>
                <a:latin typeface="Raleway" panose="020B0403030101060003" pitchFamily="34" charset="77"/>
              </a:rPr>
              <a:t>Van Teelt naar verwerking en bouwplaats hebben we nu een 80 km straal.</a:t>
            </a:r>
          </a:p>
        </p:txBody>
      </p:sp>
      <p:pic>
        <p:nvPicPr>
          <p:cNvPr id="11" name="Afbeelding 10" descr="Afbeelding met tekst, Lettertype, Graphics, logo&#10;&#10;Automatisch gegenereerde beschrijving">
            <a:extLst>
              <a:ext uri="{FF2B5EF4-FFF2-40B4-BE49-F238E27FC236}">
                <a16:creationId xmlns:a16="http://schemas.microsoft.com/office/drawing/2014/main" id="{4B5362BD-05C9-86B7-E8E9-1AC4F03AFD6C}"/>
              </a:ext>
            </a:extLst>
          </p:cNvPr>
          <p:cNvPicPr>
            <a:picLocks noChangeAspect="1"/>
          </p:cNvPicPr>
          <p:nvPr/>
        </p:nvPicPr>
        <p:blipFill>
          <a:blip r:embed="rId7"/>
          <a:stretch>
            <a:fillRect/>
          </a:stretch>
        </p:blipFill>
        <p:spPr>
          <a:xfrm>
            <a:off x="4657026" y="4973956"/>
            <a:ext cx="1303066" cy="473842"/>
          </a:xfrm>
          <a:prstGeom prst="rect">
            <a:avLst/>
          </a:prstGeom>
        </p:spPr>
      </p:pic>
      <p:sp>
        <p:nvSpPr>
          <p:cNvPr id="12" name="Tekstvak 11">
            <a:extLst>
              <a:ext uri="{FF2B5EF4-FFF2-40B4-BE49-F238E27FC236}">
                <a16:creationId xmlns:a16="http://schemas.microsoft.com/office/drawing/2014/main" id="{4FEAF481-BBC4-8FB4-F7B5-91F703381C2F}"/>
              </a:ext>
            </a:extLst>
          </p:cNvPr>
          <p:cNvSpPr txBox="1"/>
          <p:nvPr/>
        </p:nvSpPr>
        <p:spPr>
          <a:xfrm>
            <a:off x="4619734" y="5641224"/>
            <a:ext cx="3522782" cy="584775"/>
          </a:xfrm>
          <a:prstGeom prst="rect">
            <a:avLst/>
          </a:prstGeom>
          <a:noFill/>
        </p:spPr>
        <p:txBody>
          <a:bodyPr wrap="square" rtlCol="0">
            <a:spAutoFit/>
          </a:bodyPr>
          <a:lstStyle/>
          <a:p>
            <a:r>
              <a:rPr lang="nl-NL" sz="3200" b="1" dirty="0">
                <a:solidFill>
                  <a:srgbClr val="43505F"/>
                </a:solidFill>
                <a:latin typeface="Raleway" panose="020B0403030101060003" pitchFamily="34" charset="77"/>
              </a:rPr>
              <a:t>Tilburg/ Breda</a:t>
            </a:r>
          </a:p>
        </p:txBody>
      </p:sp>
      <p:sp>
        <p:nvSpPr>
          <p:cNvPr id="13" name="Rechthoek 12">
            <a:extLst>
              <a:ext uri="{FF2B5EF4-FFF2-40B4-BE49-F238E27FC236}">
                <a16:creationId xmlns:a16="http://schemas.microsoft.com/office/drawing/2014/main" id="{EB5C4782-6370-7FE6-3499-65072E6C32A9}"/>
              </a:ext>
            </a:extLst>
          </p:cNvPr>
          <p:cNvSpPr/>
          <p:nvPr/>
        </p:nvSpPr>
        <p:spPr>
          <a:xfrm>
            <a:off x="1150404" y="4640052"/>
            <a:ext cx="2876425" cy="2424050"/>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FA6808BF-D5C3-3D32-DA14-C828C3FC00FA}"/>
              </a:ext>
            </a:extLst>
          </p:cNvPr>
          <p:cNvSpPr txBox="1"/>
          <p:nvPr/>
        </p:nvSpPr>
        <p:spPr>
          <a:xfrm>
            <a:off x="1528592" y="4610836"/>
            <a:ext cx="2432796" cy="2031325"/>
          </a:xfrm>
          <a:prstGeom prst="rect">
            <a:avLst/>
          </a:prstGeom>
          <a:noFill/>
        </p:spPr>
        <p:txBody>
          <a:bodyPr wrap="square" rtlCol="0">
            <a:spAutoFit/>
          </a:bodyPr>
          <a:lstStyle/>
          <a:p>
            <a:r>
              <a:rPr lang="nl-NL" b="1" dirty="0">
                <a:solidFill>
                  <a:schemeClr val="bg1"/>
                </a:solidFill>
                <a:latin typeface="Raleway" panose="020B0403030101060003" pitchFamily="34" charset="77"/>
              </a:rPr>
              <a:t>Startdatum:</a:t>
            </a:r>
          </a:p>
          <a:p>
            <a:r>
              <a:rPr lang="nl-NL" b="1" dirty="0">
                <a:solidFill>
                  <a:schemeClr val="bg1"/>
                </a:solidFill>
                <a:latin typeface="Raleway" panose="020B0403030101060003" pitchFamily="34" charset="77"/>
              </a:rPr>
              <a:t>15-11-24</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Einddatum onbekend als we klaar zijn!!!</a:t>
            </a:r>
          </a:p>
          <a:p>
            <a:endParaRPr lang="nl-NL" b="1" dirty="0">
              <a:solidFill>
                <a:schemeClr val="bg1"/>
              </a:solidFill>
              <a:latin typeface="Raleway" panose="020B0403030101060003" pitchFamily="34" charset="77"/>
            </a:endParaRPr>
          </a:p>
        </p:txBody>
      </p:sp>
      <p:pic>
        <p:nvPicPr>
          <p:cNvPr id="20" name="Afbeelding 19" descr="Afbeelding met Lettertype, Graphics, tekst, logo&#10;&#10;Automatisch gegenereerde beschrijving">
            <a:extLst>
              <a:ext uri="{FF2B5EF4-FFF2-40B4-BE49-F238E27FC236}">
                <a16:creationId xmlns:a16="http://schemas.microsoft.com/office/drawing/2014/main" id="{943E2A7F-A4B5-D068-986F-1B85540AE5F3}"/>
              </a:ext>
            </a:extLst>
          </p:cNvPr>
          <p:cNvPicPr>
            <a:picLocks noChangeAspect="1"/>
          </p:cNvPicPr>
          <p:nvPr/>
        </p:nvPicPr>
        <p:blipFill>
          <a:blip r:embed="rId8"/>
          <a:stretch>
            <a:fillRect/>
          </a:stretch>
        </p:blipFill>
        <p:spPr>
          <a:xfrm>
            <a:off x="8672390" y="246266"/>
            <a:ext cx="1506463" cy="475976"/>
          </a:xfrm>
          <a:prstGeom prst="rect">
            <a:avLst/>
          </a:prstGeom>
        </p:spPr>
      </p:pic>
      <p:pic>
        <p:nvPicPr>
          <p:cNvPr id="3" name="Afbeelding 2" descr="Afbeelding met tekst, Lettertype, Graphics, logo&#10;&#10;Automatisch gegenereerde beschrijving">
            <a:extLst>
              <a:ext uri="{FF2B5EF4-FFF2-40B4-BE49-F238E27FC236}">
                <a16:creationId xmlns:a16="http://schemas.microsoft.com/office/drawing/2014/main" id="{500263EA-015D-9BA9-8DB0-E5383069F895}"/>
              </a:ext>
            </a:extLst>
          </p:cNvPr>
          <p:cNvPicPr>
            <a:picLocks noChangeAspect="1"/>
          </p:cNvPicPr>
          <p:nvPr/>
        </p:nvPicPr>
        <p:blipFill>
          <a:blip r:embed="rId9"/>
          <a:stretch>
            <a:fillRect/>
          </a:stretch>
        </p:blipFill>
        <p:spPr>
          <a:xfrm>
            <a:off x="1226353" y="1364879"/>
            <a:ext cx="1303066" cy="518118"/>
          </a:xfrm>
          <a:prstGeom prst="rect">
            <a:avLst/>
          </a:prstGeom>
        </p:spPr>
      </p:pic>
      <p:pic>
        <p:nvPicPr>
          <p:cNvPr id="2" name="Afbeelding 1" descr="Afbeelding met tekst, Lettertype, logo, ontwerp&#10;&#10;Automatisch gegenereerde beschrijving">
            <a:extLst>
              <a:ext uri="{FF2B5EF4-FFF2-40B4-BE49-F238E27FC236}">
                <a16:creationId xmlns:a16="http://schemas.microsoft.com/office/drawing/2014/main" id="{6EC38B99-1D6D-8E42-83F5-3FD2F0190487}"/>
              </a:ext>
            </a:extLst>
          </p:cNvPr>
          <p:cNvPicPr>
            <a:picLocks noChangeAspect="1"/>
          </p:cNvPicPr>
          <p:nvPr/>
        </p:nvPicPr>
        <p:blipFill>
          <a:blip r:embed="rId10"/>
          <a:stretch>
            <a:fillRect/>
          </a:stretch>
        </p:blipFill>
        <p:spPr>
          <a:xfrm>
            <a:off x="8211548" y="722242"/>
            <a:ext cx="3934610" cy="923330"/>
          </a:xfrm>
          <a:prstGeom prst="rect">
            <a:avLst/>
          </a:prstGeom>
        </p:spPr>
      </p:pic>
      <p:pic>
        <p:nvPicPr>
          <p:cNvPr id="4" name="Picture 2">
            <a:extLst>
              <a:ext uri="{FF2B5EF4-FFF2-40B4-BE49-F238E27FC236}">
                <a16:creationId xmlns:a16="http://schemas.microsoft.com/office/drawing/2014/main" id="{731FEFE5-4B69-A39D-5053-E3D156784A9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12196" y="1740232"/>
            <a:ext cx="2403473" cy="12192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1.jpg" descr="Afbeelding met symbool, Lettertype, wit, Graphics&#10;&#10;Automatisch gegenereerde beschrijving">
            <a:extLst>
              <a:ext uri="{FF2B5EF4-FFF2-40B4-BE49-F238E27FC236}">
                <a16:creationId xmlns:a16="http://schemas.microsoft.com/office/drawing/2014/main" id="{AAD51DD2-9994-EC36-680D-FC2E2AC808C4}"/>
              </a:ext>
            </a:extLst>
          </p:cNvPr>
          <p:cNvPicPr/>
          <p:nvPr/>
        </p:nvPicPr>
        <p:blipFill>
          <a:blip r:embed="rId12"/>
          <a:srcRect/>
          <a:stretch>
            <a:fillRect/>
          </a:stretch>
        </p:blipFill>
        <p:spPr>
          <a:xfrm>
            <a:off x="8672390" y="2933065"/>
            <a:ext cx="3031930" cy="766738"/>
          </a:xfrm>
          <a:prstGeom prst="rect">
            <a:avLst/>
          </a:prstGeom>
          <a:ln/>
        </p:spPr>
      </p:pic>
      <p:pic>
        <p:nvPicPr>
          <p:cNvPr id="8" name="Afbeelding 7" descr="Afbeelding met tekenfilm, boom, Animatie&#10;&#10;Automatisch gegenereerde beschrijving">
            <a:extLst>
              <a:ext uri="{FF2B5EF4-FFF2-40B4-BE49-F238E27FC236}">
                <a16:creationId xmlns:a16="http://schemas.microsoft.com/office/drawing/2014/main" id="{22D8A4BC-40C5-C7B7-E51A-6A62CFA98B6C}"/>
              </a:ext>
            </a:extLst>
          </p:cNvPr>
          <p:cNvPicPr>
            <a:picLocks noChangeAspect="1"/>
          </p:cNvPicPr>
          <p:nvPr/>
        </p:nvPicPr>
        <p:blipFill>
          <a:blip r:embed="rId13"/>
          <a:stretch>
            <a:fillRect/>
          </a:stretch>
        </p:blipFill>
        <p:spPr>
          <a:xfrm>
            <a:off x="8482818" y="3775798"/>
            <a:ext cx="3588318" cy="1435079"/>
          </a:xfrm>
          <a:prstGeom prst="rect">
            <a:avLst/>
          </a:prstGeom>
        </p:spPr>
      </p:pic>
      <p:pic>
        <p:nvPicPr>
          <p:cNvPr id="9" name="Afbeelding 8" descr="Afbeelding met tekst, Lettertype, schermopname, logo&#10;&#10;Automatisch gegenereerde beschrijving">
            <a:extLst>
              <a:ext uri="{FF2B5EF4-FFF2-40B4-BE49-F238E27FC236}">
                <a16:creationId xmlns:a16="http://schemas.microsoft.com/office/drawing/2014/main" id="{96906406-67C1-4CC4-C5CD-694BEE6BEAEE}"/>
              </a:ext>
            </a:extLst>
          </p:cNvPr>
          <p:cNvPicPr>
            <a:picLocks noChangeAspect="1"/>
          </p:cNvPicPr>
          <p:nvPr/>
        </p:nvPicPr>
        <p:blipFill>
          <a:blip r:embed="rId14"/>
          <a:stretch>
            <a:fillRect/>
          </a:stretch>
        </p:blipFill>
        <p:spPr>
          <a:xfrm>
            <a:off x="8339244" y="5261374"/>
            <a:ext cx="3609108" cy="964625"/>
          </a:xfrm>
          <a:prstGeom prst="rect">
            <a:avLst/>
          </a:prstGeom>
        </p:spPr>
      </p:pic>
    </p:spTree>
    <p:extLst>
      <p:ext uri="{BB962C8B-B14F-4D97-AF65-F5344CB8AC3E}">
        <p14:creationId xmlns:p14="http://schemas.microsoft.com/office/powerpoint/2010/main" val="4146312531"/>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11041596" y="5580770"/>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10649766" y="6273803"/>
            <a:ext cx="1304271" cy="315804"/>
          </a:xfrm>
          <a:prstGeom prst="rect">
            <a:avLst/>
          </a:prstGeom>
        </p:spPr>
      </p:pic>
      <p:sp>
        <p:nvSpPr>
          <p:cNvPr id="2" name="Afgeronde rechthoek 1">
            <a:extLst>
              <a:ext uri="{FF2B5EF4-FFF2-40B4-BE49-F238E27FC236}">
                <a16:creationId xmlns:a16="http://schemas.microsoft.com/office/drawing/2014/main" id="{DA8C84AF-9F90-E983-6F45-FC2B2A606239}"/>
              </a:ext>
            </a:extLst>
          </p:cNvPr>
          <p:cNvSpPr/>
          <p:nvPr/>
        </p:nvSpPr>
        <p:spPr>
          <a:xfrm>
            <a:off x="-1128616" y="1721704"/>
            <a:ext cx="11637182" cy="5136296"/>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FA6808BF-D5C3-3D32-DA14-C828C3FC00FA}"/>
              </a:ext>
            </a:extLst>
          </p:cNvPr>
          <p:cNvSpPr txBox="1"/>
          <p:nvPr/>
        </p:nvSpPr>
        <p:spPr>
          <a:xfrm>
            <a:off x="890098" y="398264"/>
            <a:ext cx="8765810" cy="1200329"/>
          </a:xfrm>
          <a:prstGeom prst="rect">
            <a:avLst/>
          </a:prstGeom>
          <a:noFill/>
        </p:spPr>
        <p:txBody>
          <a:bodyPr wrap="square" rtlCol="0">
            <a:spAutoFit/>
          </a:bodyPr>
          <a:lstStyle/>
          <a:p>
            <a:r>
              <a:rPr lang="nl-NL" sz="3200" b="1" dirty="0">
                <a:solidFill>
                  <a:schemeClr val="accent6">
                    <a:lumMod val="75000"/>
                  </a:schemeClr>
                </a:solidFill>
                <a:latin typeface="Futura Std Book" panose="020B0802020204020204" pitchFamily="34" charset="0"/>
              </a:rPr>
              <a:t>Renovatie=Een nieuwe </a:t>
            </a:r>
            <a:r>
              <a:rPr lang="nl-NL" sz="3200" b="1" dirty="0" err="1">
                <a:solidFill>
                  <a:schemeClr val="accent6">
                    <a:lumMod val="75000"/>
                  </a:schemeClr>
                </a:solidFill>
                <a:latin typeface="Futura Std Book" panose="020B0802020204020204" pitchFamily="34" charset="0"/>
              </a:rPr>
              <a:t>Biobased</a:t>
            </a:r>
            <a:r>
              <a:rPr lang="nl-NL" sz="3200" b="1" dirty="0">
                <a:solidFill>
                  <a:schemeClr val="accent6">
                    <a:lumMod val="75000"/>
                  </a:schemeClr>
                </a:solidFill>
                <a:latin typeface="Futura Std Book" panose="020B0802020204020204" pitchFamily="34" charset="0"/>
              </a:rPr>
              <a:t> </a:t>
            </a:r>
            <a:r>
              <a:rPr lang="nl-NL" sz="3200" b="1" dirty="0" err="1">
                <a:solidFill>
                  <a:schemeClr val="accent6">
                    <a:lumMod val="75000"/>
                  </a:schemeClr>
                </a:solidFill>
                <a:latin typeface="Futura Std Book" panose="020B0802020204020204" pitchFamily="34" charset="0"/>
              </a:rPr>
              <a:t>OutPhit</a:t>
            </a:r>
            <a:r>
              <a:rPr lang="nl-NL" sz="3200" b="1" dirty="0">
                <a:solidFill>
                  <a:schemeClr val="accent6">
                    <a:lumMod val="75000"/>
                  </a:schemeClr>
                </a:solidFill>
                <a:latin typeface="Futura Std Book" panose="020B0802020204020204" pitchFamily="34" charset="0"/>
              </a:rPr>
              <a:t> voor een oud </a:t>
            </a:r>
            <a:r>
              <a:rPr lang="nl-NL" sz="4000" b="1" dirty="0">
                <a:solidFill>
                  <a:schemeClr val="accent6">
                    <a:lumMod val="75000"/>
                  </a:schemeClr>
                </a:solidFill>
                <a:latin typeface="Futura Std Book" panose="020B0802020204020204" pitchFamily="34" charset="0"/>
              </a:rPr>
              <a:t>gebouw</a:t>
            </a:r>
          </a:p>
        </p:txBody>
      </p:sp>
      <p:sp>
        <p:nvSpPr>
          <p:cNvPr id="3" name="Tekstvak 2">
            <a:extLst>
              <a:ext uri="{FF2B5EF4-FFF2-40B4-BE49-F238E27FC236}">
                <a16:creationId xmlns:a16="http://schemas.microsoft.com/office/drawing/2014/main" id="{69FD1C22-E35B-A3A6-5DBD-200FD1546193}"/>
              </a:ext>
            </a:extLst>
          </p:cNvPr>
          <p:cNvSpPr txBox="1"/>
          <p:nvPr/>
        </p:nvSpPr>
        <p:spPr>
          <a:xfrm>
            <a:off x="890098" y="1858358"/>
            <a:ext cx="9055760" cy="5324535"/>
          </a:xfrm>
          <a:prstGeom prst="rect">
            <a:avLst/>
          </a:prstGeom>
          <a:noFill/>
        </p:spPr>
        <p:txBody>
          <a:bodyPr wrap="square" rtlCol="0">
            <a:spAutoFit/>
          </a:bodyPr>
          <a:lstStyle/>
          <a:p>
            <a:r>
              <a:rPr lang="nl-NL" b="1" dirty="0">
                <a:solidFill>
                  <a:schemeClr val="bg1"/>
                </a:solidFill>
                <a:latin typeface="Raleway" panose="020B0403030101060003" pitchFamily="34" charset="77"/>
              </a:rPr>
              <a:t>Als </a:t>
            </a:r>
            <a:r>
              <a:rPr lang="nl-NL" b="1" dirty="0" err="1">
                <a:solidFill>
                  <a:schemeClr val="bg1"/>
                </a:solidFill>
                <a:latin typeface="Raleway" panose="020B0403030101060003" pitchFamily="34" charset="77"/>
              </a:rPr>
              <a:t>Passive</a:t>
            </a:r>
            <a:r>
              <a:rPr lang="nl-NL" b="1" dirty="0">
                <a:solidFill>
                  <a:schemeClr val="bg1"/>
                </a:solidFill>
                <a:latin typeface="Raleway" panose="020B0403030101060003" pitchFamily="34" charset="77"/>
              </a:rPr>
              <a:t> house Adviseur wens ik iedereen een gezond gebouw met zoveel mogelijk gezonde keuzes. Laat dit nou ook Bio-</a:t>
            </a:r>
            <a:r>
              <a:rPr lang="nl-NL" b="1" dirty="0" err="1">
                <a:solidFill>
                  <a:schemeClr val="bg1"/>
                </a:solidFill>
                <a:latin typeface="Raleway" panose="020B0403030101060003" pitchFamily="34" charset="77"/>
              </a:rPr>
              <a:t>Based</a:t>
            </a:r>
            <a:r>
              <a:rPr lang="nl-NL" b="1" dirty="0">
                <a:solidFill>
                  <a:schemeClr val="bg1"/>
                </a:solidFill>
                <a:latin typeface="Raleway" panose="020B0403030101060003" pitchFamily="34" charset="77"/>
              </a:rPr>
              <a:t> zijn, maar daar begin het niet mee als adviseur maken wij een integraal plan van aanpak. Dit plan van aanpak zorgt voor een gedegen uitkomst namelijk 25Kwh/m2 aan energie verbruik voor koelen en verwarmen vrij vertaald 5,- per maand aan kosten  in een gemiddeld huishouden.</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Wij weten hoe essentieel het is om bij een renovatie lucht verversing gecontroleerd uit te voeren. Luchtdichting is dan ook ZÉÉR belangrijk!!!!!</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Na luchtdichting beginnen wij pas met Bio-</a:t>
            </a:r>
            <a:r>
              <a:rPr lang="nl-NL" b="1" dirty="0" err="1">
                <a:solidFill>
                  <a:schemeClr val="bg1"/>
                </a:solidFill>
                <a:latin typeface="Raleway" panose="020B0403030101060003" pitchFamily="34" charset="77"/>
              </a:rPr>
              <a:t>Based</a:t>
            </a:r>
            <a:r>
              <a:rPr lang="nl-NL" b="1" dirty="0">
                <a:solidFill>
                  <a:schemeClr val="bg1"/>
                </a:solidFill>
                <a:latin typeface="Raleway" panose="020B0403030101060003" pitchFamily="34" charset="77"/>
              </a:rPr>
              <a:t> isoleren door te meten=weten we zeker dat we de prestatie kunnen garanderen van ENERPHIT of </a:t>
            </a:r>
            <a:r>
              <a:rPr lang="nl-NL" b="1" dirty="0" err="1">
                <a:solidFill>
                  <a:schemeClr val="bg1"/>
                </a:solidFill>
                <a:latin typeface="Raleway" panose="020B0403030101060003" pitchFamily="34" charset="77"/>
              </a:rPr>
              <a:t>OutPhit</a:t>
            </a:r>
            <a:r>
              <a:rPr lang="nl-NL" b="1" dirty="0">
                <a:solidFill>
                  <a:schemeClr val="bg1"/>
                </a:solidFill>
                <a:latin typeface="Raleway" panose="020B0403030101060003" pitchFamily="34" charset="77"/>
              </a:rPr>
              <a:t> of </a:t>
            </a:r>
            <a:r>
              <a:rPr lang="nl-NL" b="1" dirty="0" err="1">
                <a:solidFill>
                  <a:schemeClr val="bg1"/>
                </a:solidFill>
                <a:latin typeface="Raleway" panose="020B0403030101060003" pitchFamily="34" charset="77"/>
              </a:rPr>
              <a:t>RetroPhit</a:t>
            </a:r>
            <a:r>
              <a:rPr lang="nl-NL" b="1" dirty="0">
                <a:solidFill>
                  <a:schemeClr val="bg1"/>
                </a:solidFill>
                <a:latin typeface="Raleway" panose="020B0403030101060003" pitchFamily="34" charset="77"/>
              </a:rPr>
              <a:t>  </a:t>
            </a:r>
            <a:r>
              <a:rPr lang="nl-NL" b="1" dirty="0" err="1">
                <a:solidFill>
                  <a:schemeClr val="bg1"/>
                </a:solidFill>
                <a:latin typeface="Raleway" panose="020B0403030101060003" pitchFamily="34" charset="77"/>
              </a:rPr>
              <a:t>you</a:t>
            </a:r>
            <a:r>
              <a:rPr lang="nl-NL" b="1" dirty="0">
                <a:solidFill>
                  <a:schemeClr val="bg1"/>
                </a:solidFill>
                <a:latin typeface="Raleway" panose="020B0403030101060003" pitchFamily="34" charset="77"/>
              </a:rPr>
              <a:t> name </a:t>
            </a:r>
            <a:r>
              <a:rPr lang="nl-NL" b="1" dirty="0" err="1">
                <a:solidFill>
                  <a:schemeClr val="bg1"/>
                </a:solidFill>
                <a:latin typeface="Raleway" panose="020B0403030101060003" pitchFamily="34" charset="77"/>
              </a:rPr>
              <a:t>it</a:t>
            </a:r>
            <a:r>
              <a:rPr lang="nl-NL" b="1" dirty="0">
                <a:solidFill>
                  <a:schemeClr val="bg1"/>
                </a:solidFill>
                <a:latin typeface="Raleway" panose="020B0403030101060003" pitchFamily="34" charset="77"/>
              </a:rPr>
              <a:t> !!!! We do </a:t>
            </a:r>
            <a:r>
              <a:rPr lang="nl-NL" b="1" dirty="0" err="1">
                <a:solidFill>
                  <a:schemeClr val="bg1"/>
                </a:solidFill>
                <a:latin typeface="Raleway" panose="020B0403030101060003" pitchFamily="34" charset="77"/>
              </a:rPr>
              <a:t>it</a:t>
            </a:r>
            <a:r>
              <a:rPr lang="nl-NL" b="1" dirty="0">
                <a:solidFill>
                  <a:schemeClr val="bg1"/>
                </a:solidFill>
                <a:latin typeface="Raleway" panose="020B0403030101060003" pitchFamily="34" charset="77"/>
              </a:rPr>
              <a:t> !!!  Meer is het niet gewoon doen.</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Hierdoor is een kleine technische installatie nodig, de Warmte terugwin ventilatie installatie kan dan dienst doen als Verwarming en verversing van de lucht. Gezond leven is bewust kiezen voor kwaliteit</a:t>
            </a:r>
          </a:p>
          <a:p>
            <a:endParaRPr lang="nl-NL" b="1" dirty="0">
              <a:solidFill>
                <a:schemeClr val="bg1"/>
              </a:solidFill>
              <a:latin typeface="Raleway" panose="020B0403030101060003" pitchFamily="34" charset="77"/>
            </a:endParaRPr>
          </a:p>
          <a:p>
            <a:endParaRPr lang="nl-NL" sz="1600" b="1" dirty="0">
              <a:solidFill>
                <a:schemeClr val="bg1"/>
              </a:solidFill>
              <a:latin typeface="Raleway" panose="020B0403030101060003" pitchFamily="34" charset="77"/>
            </a:endParaRPr>
          </a:p>
        </p:txBody>
      </p:sp>
    </p:spTree>
    <p:extLst>
      <p:ext uri="{BB962C8B-B14F-4D97-AF65-F5344CB8AC3E}">
        <p14:creationId xmlns:p14="http://schemas.microsoft.com/office/powerpoint/2010/main" val="321738038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A611D-5D3E-0692-E73D-AF4BD4CF5CC6}"/>
              </a:ext>
            </a:extLst>
          </p:cNvPr>
          <p:cNvSpPr>
            <a:spLocks noGrp="1"/>
          </p:cNvSpPr>
          <p:nvPr>
            <p:ph type="title"/>
          </p:nvPr>
        </p:nvSpPr>
        <p:spPr>
          <a:xfrm>
            <a:off x="838200" y="157656"/>
            <a:ext cx="10515600" cy="861848"/>
          </a:xfrm>
        </p:spPr>
        <p:txBody>
          <a:bodyPr>
            <a:normAutofit fontScale="90000"/>
          </a:bodyPr>
          <a:lstStyle/>
          <a:p>
            <a:r>
              <a:rPr lang="nl-NL" dirty="0">
                <a:latin typeface="Futura Medium" panose="020B0602020204020303" pitchFamily="34" charset="-79"/>
                <a:cs typeface="Futura Medium" panose="020B0602020204020303" pitchFamily="34" charset="-79"/>
              </a:rPr>
              <a:t>Dilemma’s &amp; door Compensatie gedreven </a:t>
            </a:r>
            <a:r>
              <a:rPr lang="nl-NL" dirty="0"/>
              <a:t>	</a:t>
            </a:r>
          </a:p>
        </p:txBody>
      </p:sp>
      <p:sp>
        <p:nvSpPr>
          <p:cNvPr id="3" name="Tijdelijke aanduiding voor inhoud 2">
            <a:extLst>
              <a:ext uri="{FF2B5EF4-FFF2-40B4-BE49-F238E27FC236}">
                <a16:creationId xmlns:a16="http://schemas.microsoft.com/office/drawing/2014/main" id="{A2BC3CDF-B868-5E25-8115-AE1D2BBCD5FA}"/>
              </a:ext>
            </a:extLst>
          </p:cNvPr>
          <p:cNvSpPr>
            <a:spLocks noGrp="1"/>
          </p:cNvSpPr>
          <p:nvPr>
            <p:ph idx="1"/>
          </p:nvPr>
        </p:nvSpPr>
        <p:spPr>
          <a:xfrm>
            <a:off x="231229" y="1019504"/>
            <a:ext cx="11698012" cy="5838496"/>
          </a:xfrm>
        </p:spPr>
        <p:txBody>
          <a:bodyPr>
            <a:normAutofit fontScale="70000" lnSpcReduction="20000"/>
          </a:bodyPr>
          <a:lstStyle/>
          <a:p>
            <a:r>
              <a:rPr lang="nl-NL" sz="4500" dirty="0">
                <a:effectLst/>
              </a:rPr>
              <a:t> inspirator zijn voor nog veel meer Bio-</a:t>
            </a:r>
            <a:r>
              <a:rPr lang="nl-NL" sz="4500" dirty="0" err="1">
                <a:effectLst/>
              </a:rPr>
              <a:t>based</a:t>
            </a:r>
            <a:r>
              <a:rPr lang="nl-NL" sz="4500" dirty="0">
                <a:effectLst/>
              </a:rPr>
              <a:t> bouwe</a:t>
            </a:r>
            <a:r>
              <a:rPr lang="nl-NL" sz="4500" dirty="0"/>
              <a:t>n puur natuur ook in de afwerking</a:t>
            </a:r>
            <a:endParaRPr lang="nl-NL" sz="4500" dirty="0">
              <a:effectLst/>
            </a:endParaRPr>
          </a:p>
          <a:p>
            <a:r>
              <a:rPr lang="nl-NL" sz="4500" dirty="0">
                <a:effectLst/>
              </a:rPr>
              <a:t>Door </a:t>
            </a:r>
            <a:r>
              <a:rPr lang="nl-NL" sz="4500" dirty="0">
                <a:effectLst/>
                <a:latin typeface="Futura Medium" panose="020B0602020204020303" pitchFamily="34" charset="-79"/>
                <a:cs typeface="Futura Medium" panose="020B0602020204020303" pitchFamily="34" charset="-79"/>
              </a:rPr>
              <a:t>iedereen</a:t>
            </a:r>
            <a:r>
              <a:rPr lang="nl-NL" sz="4500" dirty="0">
                <a:effectLst/>
              </a:rPr>
              <a:t> mee proberen te nemen om bij de overwinnaars te horen voor een andere omgeving met minder schadelijke beslissingen voor mens en milieu</a:t>
            </a:r>
          </a:p>
          <a:p>
            <a:r>
              <a:rPr lang="nl-NL" sz="4500" dirty="0">
                <a:effectLst/>
              </a:rPr>
              <a:t>Voor mij staat de Natuur centraal en de mens is hiervan een onderdeel zonder </a:t>
            </a:r>
            <a:r>
              <a:rPr lang="nl-NL" sz="4500" dirty="0"/>
              <a:t>blabla</a:t>
            </a:r>
            <a:r>
              <a:rPr lang="nl-NL" sz="4500" dirty="0">
                <a:effectLst/>
              </a:rPr>
              <a:t> zou ik zeggen laten we de handen nou eens echt uit de mouwen steken</a:t>
            </a:r>
          </a:p>
          <a:p>
            <a:r>
              <a:rPr lang="nl-NL" sz="4500" dirty="0">
                <a:effectLst/>
              </a:rPr>
              <a:t>Stop minimaal 1 dag in de week met zitten achter de computer of auto maar ga aan de slag in je wijk stad of dorp en help een bewoner aan een luchtdichte woning met Bio-</a:t>
            </a:r>
            <a:r>
              <a:rPr lang="nl-NL" sz="4500" dirty="0" err="1">
                <a:effectLst/>
              </a:rPr>
              <a:t>based</a:t>
            </a:r>
            <a:r>
              <a:rPr lang="nl-NL" sz="4500" dirty="0">
                <a:effectLst/>
              </a:rPr>
              <a:t> materiaal als isolatie.</a:t>
            </a:r>
          </a:p>
          <a:p>
            <a:r>
              <a:rPr lang="nl-NL" sz="4500" dirty="0">
                <a:effectLst/>
              </a:rPr>
              <a:t>Want luchtdichting is echt stap 1 samen met het aanleggen van een goed balans ventilatie systeem na deze 2e stap ga je pas aan de slag met die mooie Vezels van de Gebroeders Rombouts </a:t>
            </a:r>
            <a:r>
              <a:rPr lang="nl-NL" sz="4500" dirty="0" err="1">
                <a:effectLst/>
              </a:rPr>
              <a:t>VanlandnaarPand</a:t>
            </a:r>
            <a:r>
              <a:rPr lang="nl-NL" sz="4500" dirty="0">
                <a:effectLst/>
              </a:rPr>
              <a:t> en vele andere telers in de buurt van Breda</a:t>
            </a:r>
          </a:p>
          <a:p>
            <a:endParaRPr lang="nl-NL" dirty="0"/>
          </a:p>
        </p:txBody>
      </p:sp>
      <p:sp>
        <p:nvSpPr>
          <p:cNvPr id="6" name="Tekstvak 5">
            <a:extLst>
              <a:ext uri="{FF2B5EF4-FFF2-40B4-BE49-F238E27FC236}">
                <a16:creationId xmlns:a16="http://schemas.microsoft.com/office/drawing/2014/main" id="{513A83C7-AE3D-5C7A-914C-3D2A23F9D940}"/>
              </a:ext>
            </a:extLst>
          </p:cNvPr>
          <p:cNvSpPr txBox="1"/>
          <p:nvPr/>
        </p:nvSpPr>
        <p:spPr>
          <a:xfrm>
            <a:off x="-168166" y="2722179"/>
            <a:ext cx="184731"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962570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A611D-5D3E-0692-E73D-AF4BD4CF5CC6}"/>
              </a:ext>
            </a:extLst>
          </p:cNvPr>
          <p:cNvSpPr>
            <a:spLocks noGrp="1"/>
          </p:cNvSpPr>
          <p:nvPr>
            <p:ph type="title"/>
          </p:nvPr>
        </p:nvSpPr>
        <p:spPr>
          <a:xfrm>
            <a:off x="838200" y="157656"/>
            <a:ext cx="10515600" cy="861848"/>
          </a:xfrm>
        </p:spPr>
        <p:txBody>
          <a:bodyPr>
            <a:normAutofit fontScale="90000"/>
          </a:bodyPr>
          <a:lstStyle/>
          <a:p>
            <a:r>
              <a:rPr lang="nl-NL" dirty="0">
                <a:latin typeface="Futura Medium" panose="020B0602020204020303" pitchFamily="34" charset="-79"/>
                <a:cs typeface="Futura Medium" panose="020B0602020204020303" pitchFamily="34" charset="-79"/>
              </a:rPr>
              <a:t>Dilemma’s &amp; door Compensatie gedreven </a:t>
            </a:r>
            <a:r>
              <a:rPr lang="nl-NL" dirty="0"/>
              <a:t>	</a:t>
            </a:r>
          </a:p>
        </p:txBody>
      </p:sp>
      <p:sp>
        <p:nvSpPr>
          <p:cNvPr id="3" name="Tijdelijke aanduiding voor inhoud 2">
            <a:extLst>
              <a:ext uri="{FF2B5EF4-FFF2-40B4-BE49-F238E27FC236}">
                <a16:creationId xmlns:a16="http://schemas.microsoft.com/office/drawing/2014/main" id="{A2BC3CDF-B868-5E25-8115-AE1D2BBCD5FA}"/>
              </a:ext>
            </a:extLst>
          </p:cNvPr>
          <p:cNvSpPr>
            <a:spLocks noGrp="1"/>
          </p:cNvSpPr>
          <p:nvPr>
            <p:ph idx="1"/>
          </p:nvPr>
        </p:nvSpPr>
        <p:spPr>
          <a:xfrm>
            <a:off x="231229" y="1019504"/>
            <a:ext cx="11698012" cy="5838496"/>
          </a:xfrm>
        </p:spPr>
        <p:txBody>
          <a:bodyPr>
            <a:normAutofit lnSpcReduction="10000"/>
          </a:bodyPr>
          <a:lstStyle/>
          <a:p>
            <a:r>
              <a:rPr lang="nl-NL" sz="2800" dirty="0">
                <a:effectLst/>
              </a:rPr>
              <a:t>Als </a:t>
            </a:r>
            <a:r>
              <a:rPr lang="nl-NL" dirty="0"/>
              <a:t>de hennep</a:t>
            </a:r>
            <a:r>
              <a:rPr lang="nl-NL" sz="2800" dirty="0">
                <a:effectLst/>
              </a:rPr>
              <a:t> van het land af kan na 100-120 intensieve werkdagen gaat het naar </a:t>
            </a:r>
            <a:r>
              <a:rPr lang="nl-NL" sz="2800" dirty="0" err="1">
                <a:effectLst/>
              </a:rPr>
              <a:t>Exie</a:t>
            </a:r>
            <a:r>
              <a:rPr lang="nl-NL" sz="2800" dirty="0">
                <a:effectLst/>
              </a:rPr>
              <a:t> voor een intensieve maar natuurlijke bewerking  van het scheiden van de vezels en scheven om het uiteindelijk naar de Groene bouwmaterialen te transporteren.</a:t>
            </a:r>
          </a:p>
          <a:p>
            <a:r>
              <a:rPr lang="nl-NL" sz="2800" dirty="0">
                <a:effectLst/>
              </a:rPr>
              <a:t>Vanaf de Groene bouwmaterialen leveren we Groene bouwsystemen bio-</a:t>
            </a:r>
            <a:r>
              <a:rPr lang="nl-NL" sz="2800" dirty="0" err="1">
                <a:effectLst/>
              </a:rPr>
              <a:t>based</a:t>
            </a:r>
            <a:r>
              <a:rPr lang="nl-NL" sz="2800" dirty="0">
                <a:effectLst/>
              </a:rPr>
              <a:t> plaatmateriaal, kalk, leem en nog veel meer en dan komt het eindelijk van de Boer bij ons in de vloer. Maar ook van het Land in dak en wand.</a:t>
            </a:r>
          </a:p>
          <a:p>
            <a:r>
              <a:rPr lang="nl-NL" sz="2800" dirty="0">
                <a:effectLst/>
              </a:rPr>
              <a:t>Al die mooie goede en gezonde eigenschappen bieden mij de mogelijkheid om een zeer energie zuinig gebouw op te leveren dat voldoet aan ENERPHIT de nieuwe </a:t>
            </a:r>
            <a:r>
              <a:rPr lang="nl-NL" sz="2800" dirty="0" err="1">
                <a:effectLst/>
              </a:rPr>
              <a:t>Ouphit</a:t>
            </a:r>
            <a:r>
              <a:rPr lang="nl-NL" sz="2800" dirty="0">
                <a:effectLst/>
              </a:rPr>
              <a:t> voor een oud gebouw</a:t>
            </a:r>
          </a:p>
          <a:p>
            <a:r>
              <a:rPr lang="nl-NL" sz="2800" dirty="0">
                <a:effectLst/>
              </a:rPr>
              <a:t>3Xpert te zijn in Gezonde gebouwen daarom zijn al deze deelnemers 3xperts in </a:t>
            </a:r>
            <a:r>
              <a:rPr lang="nl-NL" sz="2800" dirty="0" err="1">
                <a:effectLst/>
              </a:rPr>
              <a:t>healthy</a:t>
            </a:r>
            <a:r>
              <a:rPr lang="nl-NL" sz="2800" dirty="0">
                <a:effectLst/>
              </a:rPr>
              <a:t> </a:t>
            </a:r>
            <a:r>
              <a:rPr lang="nl-NL" sz="2800" dirty="0" err="1">
                <a:effectLst/>
              </a:rPr>
              <a:t>houses</a:t>
            </a:r>
            <a:r>
              <a:rPr lang="nl-NL" sz="2800" dirty="0">
                <a:effectLst/>
              </a:rPr>
              <a:t> laten we zorgen voor een heel mooi 2025 zodat onze kinderen en kleinkinderen het mogelijk veel </a:t>
            </a:r>
            <a:r>
              <a:rPr lang="nl-NL" sz="2800">
                <a:effectLst/>
              </a:rPr>
              <a:t>beter doen.</a:t>
            </a:r>
            <a:endParaRPr lang="nl-NL" sz="2800" dirty="0">
              <a:effectLst/>
            </a:endParaRPr>
          </a:p>
          <a:p>
            <a:r>
              <a:rPr lang="nl-NL" sz="2800" dirty="0"/>
              <a:t>Op naar een logisch 2025  waar Telers, Bouwers, Boeren, Aannemers, en Architecten elkaar vinden in de Praktijk</a:t>
            </a:r>
            <a:endParaRPr lang="nl-NL" sz="2800" dirty="0">
              <a:effectLst/>
            </a:endParaRPr>
          </a:p>
          <a:p>
            <a:endParaRPr lang="nl-NL" dirty="0"/>
          </a:p>
        </p:txBody>
      </p:sp>
      <p:sp>
        <p:nvSpPr>
          <p:cNvPr id="6" name="Tekstvak 5">
            <a:extLst>
              <a:ext uri="{FF2B5EF4-FFF2-40B4-BE49-F238E27FC236}">
                <a16:creationId xmlns:a16="http://schemas.microsoft.com/office/drawing/2014/main" id="{513A83C7-AE3D-5C7A-914C-3D2A23F9D940}"/>
              </a:ext>
            </a:extLst>
          </p:cNvPr>
          <p:cNvSpPr txBox="1"/>
          <p:nvPr/>
        </p:nvSpPr>
        <p:spPr>
          <a:xfrm>
            <a:off x="-168166" y="2722179"/>
            <a:ext cx="184731"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4104122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fgeronde rechthoek 14">
            <a:extLst>
              <a:ext uri="{FF2B5EF4-FFF2-40B4-BE49-F238E27FC236}">
                <a16:creationId xmlns:a16="http://schemas.microsoft.com/office/drawing/2014/main" id="{44DB5BE0-E045-3C14-2137-7F0F441858E2}"/>
              </a:ext>
            </a:extLst>
          </p:cNvPr>
          <p:cNvSpPr/>
          <p:nvPr/>
        </p:nvSpPr>
        <p:spPr>
          <a:xfrm>
            <a:off x="-3432454" y="318541"/>
            <a:ext cx="4482059" cy="6220918"/>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8301C368-9A6C-115F-E748-78A382C74A8C}"/>
              </a:ext>
            </a:extLst>
          </p:cNvPr>
          <p:cNvSpPr>
            <a:spLocks noGrp="1"/>
          </p:cNvSpPr>
          <p:nvPr>
            <p:ph type="ctrTitle"/>
          </p:nvPr>
        </p:nvSpPr>
        <p:spPr>
          <a:xfrm>
            <a:off x="1049605" y="1148812"/>
            <a:ext cx="9448182" cy="2360345"/>
          </a:xfrm>
        </p:spPr>
        <p:txBody>
          <a:bodyPr>
            <a:normAutofit fontScale="90000"/>
          </a:bodyPr>
          <a:lstStyle/>
          <a:p>
            <a:pPr algn="l"/>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br>
              <a:rPr lang="nl-NL" sz="4900" dirty="0">
                <a:solidFill>
                  <a:schemeClr val="accent6">
                    <a:lumMod val="75000"/>
                  </a:schemeClr>
                </a:solidFill>
                <a:latin typeface="Futura Std Book" panose="020B0802020204020204" pitchFamily="34" charset="0"/>
              </a:rPr>
            </a:br>
            <a:r>
              <a:rPr lang="nl-NL" dirty="0">
                <a:solidFill>
                  <a:schemeClr val="accent6">
                    <a:lumMod val="75000"/>
                  </a:schemeClr>
                </a:solidFill>
                <a:latin typeface="Futura Std Book" panose="020B0802020204020204" pitchFamily="34" charset="0"/>
              </a:rPr>
              <a:t>Een Gezond </a:t>
            </a:r>
            <a:r>
              <a:rPr lang="nl-NL" dirty="0" err="1">
                <a:solidFill>
                  <a:schemeClr val="accent6">
                    <a:lumMod val="75000"/>
                  </a:schemeClr>
                </a:solidFill>
                <a:latin typeface="Futura Std Book" panose="020B0802020204020204" pitchFamily="34" charset="0"/>
              </a:rPr>
              <a:t>Biobased</a:t>
            </a:r>
            <a:r>
              <a:rPr lang="nl-NL" dirty="0">
                <a:solidFill>
                  <a:schemeClr val="accent6">
                    <a:lumMod val="75000"/>
                  </a:schemeClr>
                </a:solidFill>
                <a:latin typeface="Futura Std Book" panose="020B0802020204020204" pitchFamily="34" charset="0"/>
              </a:rPr>
              <a:t>  2025 </a:t>
            </a:r>
            <a:r>
              <a:rPr lang="nl-NL" dirty="0" err="1">
                <a:solidFill>
                  <a:schemeClr val="accent6">
                    <a:lumMod val="75000"/>
                  </a:schemeClr>
                </a:solidFill>
                <a:latin typeface="Futura Std Book" panose="020B0802020204020204" pitchFamily="34" charset="0"/>
              </a:rPr>
              <a:t>outphit</a:t>
            </a:r>
            <a:r>
              <a:rPr lang="nl-NL">
                <a:solidFill>
                  <a:schemeClr val="accent6">
                    <a:lumMod val="75000"/>
                  </a:schemeClr>
                </a:solidFill>
                <a:latin typeface="Futura Std Book" panose="020B0802020204020204" pitchFamily="34" charset="0"/>
              </a:rPr>
              <a:t> ask4it!!!!!</a:t>
            </a:r>
            <a:br>
              <a:rPr lang="nl-NL" dirty="0">
                <a:solidFill>
                  <a:schemeClr val="accent6">
                    <a:lumMod val="75000"/>
                  </a:schemeClr>
                </a:solidFill>
                <a:latin typeface="Futura Std Book" panose="020B0802020204020204" pitchFamily="34" charset="0"/>
              </a:rPr>
            </a:br>
            <a:r>
              <a:rPr lang="nl-NL" dirty="0">
                <a:solidFill>
                  <a:schemeClr val="accent6">
                    <a:lumMod val="75000"/>
                  </a:schemeClr>
                </a:solidFill>
                <a:latin typeface="Futura Std Book" panose="020B0802020204020204" pitchFamily="34" charset="0"/>
              </a:rPr>
              <a:t>Natuurlijke vezels, </a:t>
            </a:r>
          </a:p>
        </p:txBody>
      </p:sp>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2"/>
          <a:stretch>
            <a:fillRect/>
          </a:stretch>
        </p:blipFill>
        <p:spPr>
          <a:xfrm>
            <a:off x="1614442" y="617764"/>
            <a:ext cx="1274635" cy="473842"/>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3"/>
          <a:stretch>
            <a:fillRect/>
          </a:stretch>
        </p:blipFill>
        <p:spPr>
          <a:xfrm>
            <a:off x="2889077" y="617764"/>
            <a:ext cx="2000829" cy="484462"/>
          </a:xfrm>
          <a:prstGeom prst="rect">
            <a:avLst/>
          </a:prstGeom>
        </p:spPr>
      </p:pic>
      <p:pic>
        <p:nvPicPr>
          <p:cNvPr id="20" name="Afbeelding 19">
            <a:extLst>
              <a:ext uri="{FF2B5EF4-FFF2-40B4-BE49-F238E27FC236}">
                <a16:creationId xmlns:a16="http://schemas.microsoft.com/office/drawing/2014/main" id="{248DDB1C-1C04-90F6-C8A0-A94ECEC83FF8}"/>
              </a:ext>
            </a:extLst>
          </p:cNvPr>
          <p:cNvPicPr>
            <a:picLocks noChangeAspect="1"/>
          </p:cNvPicPr>
          <p:nvPr/>
        </p:nvPicPr>
        <p:blipFill>
          <a:blip r:embed="rId4"/>
          <a:stretch>
            <a:fillRect/>
          </a:stretch>
        </p:blipFill>
        <p:spPr>
          <a:xfrm>
            <a:off x="8096077" y="5920992"/>
            <a:ext cx="935307" cy="3903892"/>
          </a:xfrm>
          <a:prstGeom prst="rect">
            <a:avLst/>
          </a:prstGeom>
        </p:spPr>
      </p:pic>
      <p:pic>
        <p:nvPicPr>
          <p:cNvPr id="21" name="Afbeelding 20">
            <a:extLst>
              <a:ext uri="{FF2B5EF4-FFF2-40B4-BE49-F238E27FC236}">
                <a16:creationId xmlns:a16="http://schemas.microsoft.com/office/drawing/2014/main" id="{C3AA19CA-A85A-0A28-8826-DEEC818340EC}"/>
              </a:ext>
            </a:extLst>
          </p:cNvPr>
          <p:cNvPicPr>
            <a:picLocks noChangeAspect="1"/>
          </p:cNvPicPr>
          <p:nvPr/>
        </p:nvPicPr>
        <p:blipFill>
          <a:blip r:embed="rId5"/>
          <a:stretch>
            <a:fillRect/>
          </a:stretch>
        </p:blipFill>
        <p:spPr>
          <a:xfrm>
            <a:off x="9158746" y="5967577"/>
            <a:ext cx="1784965" cy="571882"/>
          </a:xfrm>
          <a:prstGeom prst="rect">
            <a:avLst/>
          </a:prstGeom>
        </p:spPr>
      </p:pic>
      <p:pic>
        <p:nvPicPr>
          <p:cNvPr id="4" name="Afbeelding 3" descr="Afbeelding met tekst, poster, ontwerp, grafische vormgeving&#10;&#10;Automatisch gegenereerde beschrijving">
            <a:extLst>
              <a:ext uri="{FF2B5EF4-FFF2-40B4-BE49-F238E27FC236}">
                <a16:creationId xmlns:a16="http://schemas.microsoft.com/office/drawing/2014/main" id="{9BB3EED0-2069-E63C-183D-31C334B8D7EB}"/>
              </a:ext>
            </a:extLst>
          </p:cNvPr>
          <p:cNvPicPr>
            <a:picLocks noChangeAspect="1"/>
          </p:cNvPicPr>
          <p:nvPr/>
        </p:nvPicPr>
        <p:blipFill>
          <a:blip r:embed="rId6"/>
          <a:stretch>
            <a:fillRect/>
          </a:stretch>
        </p:blipFill>
        <p:spPr>
          <a:xfrm>
            <a:off x="1524000" y="4059936"/>
            <a:ext cx="2505456" cy="2653816"/>
          </a:xfrm>
          <a:prstGeom prst="rect">
            <a:avLst/>
          </a:prstGeom>
        </p:spPr>
      </p:pic>
      <p:pic>
        <p:nvPicPr>
          <p:cNvPr id="7" name="Afbeelding 6">
            <a:extLst>
              <a:ext uri="{FF2B5EF4-FFF2-40B4-BE49-F238E27FC236}">
                <a16:creationId xmlns:a16="http://schemas.microsoft.com/office/drawing/2014/main" id="{EABAA67A-6CF5-EA84-5E9F-16C744BFA649}"/>
              </a:ext>
            </a:extLst>
          </p:cNvPr>
          <p:cNvPicPr>
            <a:picLocks noChangeAspect="1"/>
          </p:cNvPicPr>
          <p:nvPr/>
        </p:nvPicPr>
        <p:blipFill>
          <a:blip r:embed="rId7"/>
          <a:stretch>
            <a:fillRect/>
          </a:stretch>
        </p:blipFill>
        <p:spPr>
          <a:xfrm>
            <a:off x="7161581" y="2939142"/>
            <a:ext cx="5256663" cy="2981849"/>
          </a:xfrm>
          <a:prstGeom prst="rect">
            <a:avLst/>
          </a:prstGeom>
        </p:spPr>
      </p:pic>
    </p:spTree>
    <p:extLst>
      <p:ext uri="{BB962C8B-B14F-4D97-AF65-F5344CB8AC3E}">
        <p14:creationId xmlns:p14="http://schemas.microsoft.com/office/powerpoint/2010/main" val="330453663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1297</TotalTime>
  <Words>841</Words>
  <Application>Microsoft Office PowerPoint</Application>
  <PresentationFormat>Breedbeeld</PresentationFormat>
  <Paragraphs>66</Paragraphs>
  <Slides>9</Slides>
  <Notes>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9</vt:i4>
      </vt:variant>
    </vt:vector>
  </HeadingPairs>
  <TitlesOfParts>
    <vt:vector size="16" baseType="lpstr">
      <vt:lpstr>Arial</vt:lpstr>
      <vt:lpstr>Calibri</vt:lpstr>
      <vt:lpstr>Calibri Light</vt:lpstr>
      <vt:lpstr>Futura Medium</vt:lpstr>
      <vt:lpstr>Futura Std Book</vt:lpstr>
      <vt:lpstr>Raleway</vt:lpstr>
      <vt:lpstr>Kantoorthema</vt:lpstr>
      <vt:lpstr>       Een Biobased nieuwe outphit  Natuurlijke vezels, </vt:lpstr>
      <vt:lpstr>PowerPoint-presentatie</vt:lpstr>
      <vt:lpstr>PowerPoint-presentatie</vt:lpstr>
      <vt:lpstr>PowerPoint-presentatie</vt:lpstr>
      <vt:lpstr>PowerPoint-presentatie</vt:lpstr>
      <vt:lpstr>PowerPoint-presentatie</vt:lpstr>
      <vt:lpstr>Dilemma’s &amp; door Compensatie gedreven  </vt:lpstr>
      <vt:lpstr>Dilemma’s &amp; door Compensatie gedreven  </vt:lpstr>
      <vt:lpstr>       Een Gezond Biobased  2025 outphit ask4it!!!!! Natuurlijke vezels,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Hoogerwaard | OnderhoudNL</dc:creator>
  <cp:lastModifiedBy>Andy Wagenaar</cp:lastModifiedBy>
  <cp:revision>13</cp:revision>
  <dcterms:created xsi:type="dcterms:W3CDTF">2024-11-24T13:34:29Z</dcterms:created>
  <dcterms:modified xsi:type="dcterms:W3CDTF">2024-12-06T19:49:18Z</dcterms:modified>
</cp:coreProperties>
</file>